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9" r:id="rId4"/>
    <p:sldId id="260" r:id="rId5"/>
    <p:sldId id="264" r:id="rId6"/>
    <p:sldId id="265" r:id="rId7"/>
    <p:sldId id="267" r:id="rId8"/>
    <p:sldId id="268" r:id="rId9"/>
    <p:sldId id="269" r:id="rId10"/>
    <p:sldId id="270" r:id="rId11"/>
    <p:sldId id="271" r:id="rId12"/>
    <p:sldId id="273" r:id="rId13"/>
    <p:sldId id="274" r:id="rId14"/>
    <p:sldId id="275" r:id="rId15"/>
    <p:sldId id="276" r:id="rId16"/>
    <p:sldId id="277" r:id="rId17"/>
    <p:sldId id="278" r:id="rId1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A42C49"/>
    <a:srgbClr val="9505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51" autoAdjust="0"/>
    <p:restoredTop sz="94660"/>
  </p:normalViewPr>
  <p:slideViewPr>
    <p:cSldViewPr snapToGrid="0">
      <p:cViewPr varScale="1">
        <p:scale>
          <a:sx n="85" d="100"/>
          <a:sy n="85" d="100"/>
        </p:scale>
        <p:origin x="108" y="5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E9FC20-CCE0-4C0A-B88C-048543790574}"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de-DE"/>
        </a:p>
      </dgm:t>
    </dgm:pt>
    <dgm:pt modelId="{BCA48BED-9731-403E-9150-663DCABA433E}">
      <dgm:prSet custT="1"/>
      <dgm:spPr/>
      <dgm:t>
        <a:bodyPr/>
        <a:lstStyle/>
        <a:p>
          <a:pPr rtl="0"/>
          <a:endParaRPr lang="de-DE" sz="1200" dirty="0">
            <a:solidFill>
              <a:srgbClr val="7030A0"/>
            </a:solidFill>
          </a:endParaRPr>
        </a:p>
      </dgm:t>
    </dgm:pt>
    <dgm:pt modelId="{7BEEE8EF-7B31-40B0-9A2A-72CAD8393D0C}" type="parTrans" cxnId="{E3C7E6D5-F4D9-4843-AF64-19CD82311D87}">
      <dgm:prSet/>
      <dgm:spPr/>
      <dgm:t>
        <a:bodyPr/>
        <a:lstStyle/>
        <a:p>
          <a:endParaRPr lang="de-DE"/>
        </a:p>
      </dgm:t>
    </dgm:pt>
    <dgm:pt modelId="{CF233AD7-B1B2-49AA-A888-35174FC4CE16}" type="sibTrans" cxnId="{E3C7E6D5-F4D9-4843-AF64-19CD82311D87}">
      <dgm:prSet/>
      <dgm:spPr/>
      <dgm:t>
        <a:bodyPr/>
        <a:lstStyle/>
        <a:p>
          <a:endParaRPr lang="de-DE"/>
        </a:p>
      </dgm:t>
    </dgm:pt>
    <dgm:pt modelId="{EE1FFB5D-8C6A-42E6-A2D8-8C7E69932143}">
      <dgm:prSet custT="1"/>
      <dgm:spPr/>
      <dgm:t>
        <a:bodyPr/>
        <a:lstStyle/>
        <a:p>
          <a:pPr rtl="0"/>
          <a:r>
            <a:rPr lang="de-DE" sz="1400" dirty="0"/>
            <a:t>Motivation</a:t>
          </a:r>
        </a:p>
      </dgm:t>
    </dgm:pt>
    <dgm:pt modelId="{A7427FE0-591D-4369-B86B-B85C56EEC954}" type="parTrans" cxnId="{43F2C980-DB4F-4ACD-8B1D-9808A4706A24}">
      <dgm:prSet/>
      <dgm:spPr/>
      <dgm:t>
        <a:bodyPr/>
        <a:lstStyle/>
        <a:p>
          <a:endParaRPr lang="de-DE"/>
        </a:p>
      </dgm:t>
    </dgm:pt>
    <dgm:pt modelId="{75901B73-541A-401E-A408-980A9C42D466}" type="sibTrans" cxnId="{43F2C980-DB4F-4ACD-8B1D-9808A4706A24}">
      <dgm:prSet/>
      <dgm:spPr/>
      <dgm:t>
        <a:bodyPr/>
        <a:lstStyle/>
        <a:p>
          <a:endParaRPr lang="de-DE"/>
        </a:p>
      </dgm:t>
    </dgm:pt>
    <dgm:pt modelId="{25995BE5-4B2C-4F33-9EDE-8D9C7E820B64}">
      <dgm:prSet custT="1"/>
      <dgm:spPr/>
      <dgm:t>
        <a:bodyPr/>
        <a:lstStyle/>
        <a:p>
          <a:pPr rtl="0"/>
          <a:r>
            <a:rPr lang="de-DE" sz="1400" dirty="0"/>
            <a:t>Leistungsfähigkeit des Kindes</a:t>
          </a:r>
        </a:p>
      </dgm:t>
    </dgm:pt>
    <dgm:pt modelId="{13C48235-5E19-48C4-974D-C31F4EC332EF}" type="parTrans" cxnId="{45FA42C2-707B-4D51-BC92-ECA45CA969FE}">
      <dgm:prSet/>
      <dgm:spPr/>
      <dgm:t>
        <a:bodyPr/>
        <a:lstStyle/>
        <a:p>
          <a:endParaRPr lang="de-DE"/>
        </a:p>
      </dgm:t>
    </dgm:pt>
    <dgm:pt modelId="{E192679A-466E-46DD-8B4A-632B5F422030}" type="sibTrans" cxnId="{45FA42C2-707B-4D51-BC92-ECA45CA969FE}">
      <dgm:prSet/>
      <dgm:spPr/>
      <dgm:t>
        <a:bodyPr/>
        <a:lstStyle/>
        <a:p>
          <a:endParaRPr lang="de-DE"/>
        </a:p>
      </dgm:t>
    </dgm:pt>
    <dgm:pt modelId="{09C38ED5-7251-4A03-B740-1813FDC707ED}">
      <dgm:prSet custT="1"/>
      <dgm:spPr/>
      <dgm:t>
        <a:bodyPr/>
        <a:lstStyle/>
        <a:p>
          <a:pPr rtl="0"/>
          <a:r>
            <a:rPr lang="de-DE" sz="1400" dirty="0"/>
            <a:t>Selbständigkeit beim Arbeiten</a:t>
          </a:r>
        </a:p>
      </dgm:t>
    </dgm:pt>
    <dgm:pt modelId="{4A221F17-E63B-44FF-8F63-86B9F0F579EE}" type="parTrans" cxnId="{4848F96A-FA3D-4376-82F6-68A835C05799}">
      <dgm:prSet/>
      <dgm:spPr/>
      <dgm:t>
        <a:bodyPr/>
        <a:lstStyle/>
        <a:p>
          <a:endParaRPr lang="de-DE"/>
        </a:p>
      </dgm:t>
    </dgm:pt>
    <dgm:pt modelId="{625F7783-4783-4906-8179-E23654158129}" type="sibTrans" cxnId="{4848F96A-FA3D-4376-82F6-68A835C05799}">
      <dgm:prSet/>
      <dgm:spPr/>
      <dgm:t>
        <a:bodyPr/>
        <a:lstStyle/>
        <a:p>
          <a:endParaRPr lang="de-DE"/>
        </a:p>
      </dgm:t>
    </dgm:pt>
    <dgm:pt modelId="{034EC820-32E5-4E8F-8378-E1F227CFB008}">
      <dgm:prSet custT="1"/>
      <dgm:spPr/>
      <dgm:t>
        <a:bodyPr/>
        <a:lstStyle/>
        <a:p>
          <a:pPr rtl="0"/>
          <a:r>
            <a:rPr lang="de-DE" sz="1400" dirty="0"/>
            <a:t>Fähigkeiten und Fertigkeiten</a:t>
          </a:r>
        </a:p>
      </dgm:t>
    </dgm:pt>
    <dgm:pt modelId="{40BA3956-06B1-4A26-AD18-4CA3ADED3A80}" type="parTrans" cxnId="{53643562-565C-4B9E-8135-C96A070873EA}">
      <dgm:prSet/>
      <dgm:spPr/>
      <dgm:t>
        <a:bodyPr/>
        <a:lstStyle/>
        <a:p>
          <a:endParaRPr lang="de-DE"/>
        </a:p>
      </dgm:t>
    </dgm:pt>
    <dgm:pt modelId="{BCC98A3C-4667-4CB5-A0D1-A578F76942BE}" type="sibTrans" cxnId="{53643562-565C-4B9E-8135-C96A070873EA}">
      <dgm:prSet/>
      <dgm:spPr/>
      <dgm:t>
        <a:bodyPr/>
        <a:lstStyle/>
        <a:p>
          <a:endParaRPr lang="de-DE"/>
        </a:p>
      </dgm:t>
    </dgm:pt>
    <dgm:pt modelId="{7FED81DD-3DD5-4886-8F14-54816BA29346}">
      <dgm:prSet custT="1"/>
      <dgm:spPr/>
      <dgm:t>
        <a:bodyPr/>
        <a:lstStyle/>
        <a:p>
          <a:pPr rtl="0"/>
          <a:r>
            <a:rPr lang="de-DE" sz="1400" dirty="0"/>
            <a:t>Wissensverarbeitung und Anwendung</a:t>
          </a:r>
        </a:p>
      </dgm:t>
    </dgm:pt>
    <dgm:pt modelId="{CD7BF883-D0AA-484B-8F2F-AA4D9DB80439}" type="parTrans" cxnId="{CFA6A24D-D9DF-4196-A3EE-DF5BB7A7ABDA}">
      <dgm:prSet/>
      <dgm:spPr/>
      <dgm:t>
        <a:bodyPr/>
        <a:lstStyle/>
        <a:p>
          <a:endParaRPr lang="de-DE"/>
        </a:p>
      </dgm:t>
    </dgm:pt>
    <dgm:pt modelId="{BF128C3F-0FB5-4057-8E3B-17D21B9DFEF9}" type="sibTrans" cxnId="{CFA6A24D-D9DF-4196-A3EE-DF5BB7A7ABDA}">
      <dgm:prSet/>
      <dgm:spPr/>
      <dgm:t>
        <a:bodyPr/>
        <a:lstStyle/>
        <a:p>
          <a:endParaRPr lang="de-DE"/>
        </a:p>
      </dgm:t>
    </dgm:pt>
    <dgm:pt modelId="{11584779-D69B-44DC-899F-F861CF19CDFE}">
      <dgm:prSet/>
      <dgm:spPr/>
      <dgm:t>
        <a:bodyPr/>
        <a:lstStyle/>
        <a:p>
          <a:endParaRPr lang="de-DE"/>
        </a:p>
      </dgm:t>
    </dgm:pt>
    <dgm:pt modelId="{4EC23C25-016F-4D6A-BFB3-504656EC888E}" type="parTrans" cxnId="{8389AD6A-99DB-4F7F-A501-3EE5149EA73F}">
      <dgm:prSet/>
      <dgm:spPr/>
      <dgm:t>
        <a:bodyPr/>
        <a:lstStyle/>
        <a:p>
          <a:endParaRPr lang="de-DE"/>
        </a:p>
      </dgm:t>
    </dgm:pt>
    <dgm:pt modelId="{A8A476B5-F6B0-4C91-A047-7AA897987531}" type="sibTrans" cxnId="{8389AD6A-99DB-4F7F-A501-3EE5149EA73F}">
      <dgm:prSet/>
      <dgm:spPr/>
      <dgm:t>
        <a:bodyPr/>
        <a:lstStyle/>
        <a:p>
          <a:endParaRPr lang="de-DE"/>
        </a:p>
      </dgm:t>
    </dgm:pt>
    <dgm:pt modelId="{27824DF5-874D-4488-8949-DF1E7EF1A8EA}">
      <dgm:prSet/>
      <dgm:spPr/>
      <dgm:t>
        <a:bodyPr/>
        <a:lstStyle/>
        <a:p>
          <a:endParaRPr lang="de-DE"/>
        </a:p>
      </dgm:t>
    </dgm:pt>
    <dgm:pt modelId="{6A123735-AFC3-4631-9FDE-90348D9BD2BF}" type="parTrans" cxnId="{9122989D-54B3-4A4C-A898-5471367DF5AF}">
      <dgm:prSet/>
      <dgm:spPr/>
      <dgm:t>
        <a:bodyPr/>
        <a:lstStyle/>
        <a:p>
          <a:endParaRPr lang="de-DE"/>
        </a:p>
      </dgm:t>
    </dgm:pt>
    <dgm:pt modelId="{C20A22A3-45FA-47E8-A1FF-0579CEB2B15D}" type="sibTrans" cxnId="{9122989D-54B3-4A4C-A898-5471367DF5AF}">
      <dgm:prSet/>
      <dgm:spPr/>
      <dgm:t>
        <a:bodyPr/>
        <a:lstStyle/>
        <a:p>
          <a:endParaRPr lang="de-DE"/>
        </a:p>
      </dgm:t>
    </dgm:pt>
    <dgm:pt modelId="{3B17669C-0598-4A7F-8701-1476AE08163C}">
      <dgm:prSet/>
      <dgm:spPr/>
      <dgm:t>
        <a:bodyPr/>
        <a:lstStyle/>
        <a:p>
          <a:endParaRPr lang="de-DE"/>
        </a:p>
      </dgm:t>
    </dgm:pt>
    <dgm:pt modelId="{D5277FCE-815E-467C-84C4-55B57B159E71}" type="parTrans" cxnId="{C08B6DA2-A88F-4911-AF71-3AC257DF5A2B}">
      <dgm:prSet/>
      <dgm:spPr/>
      <dgm:t>
        <a:bodyPr/>
        <a:lstStyle/>
        <a:p>
          <a:endParaRPr lang="de-DE"/>
        </a:p>
      </dgm:t>
    </dgm:pt>
    <dgm:pt modelId="{A1B34166-E7BA-4FC5-BB38-DC44B589AE3E}" type="sibTrans" cxnId="{C08B6DA2-A88F-4911-AF71-3AC257DF5A2B}">
      <dgm:prSet/>
      <dgm:spPr/>
      <dgm:t>
        <a:bodyPr/>
        <a:lstStyle/>
        <a:p>
          <a:endParaRPr lang="de-DE"/>
        </a:p>
      </dgm:t>
    </dgm:pt>
    <dgm:pt modelId="{1539473E-69C9-4C01-825A-28E60E000FF9}">
      <dgm:prSet/>
      <dgm:spPr/>
      <dgm:t>
        <a:bodyPr/>
        <a:lstStyle/>
        <a:p>
          <a:endParaRPr lang="de-DE"/>
        </a:p>
      </dgm:t>
    </dgm:pt>
    <dgm:pt modelId="{8CCC1408-A30E-4B85-8F23-A522CA079A74}" type="parTrans" cxnId="{6C84911A-6B3B-4C7B-A309-DC267C37B569}">
      <dgm:prSet/>
      <dgm:spPr/>
      <dgm:t>
        <a:bodyPr/>
        <a:lstStyle/>
        <a:p>
          <a:endParaRPr lang="de-DE"/>
        </a:p>
      </dgm:t>
    </dgm:pt>
    <dgm:pt modelId="{ED4873ED-EB78-4889-A28F-32E6B88E501C}" type="sibTrans" cxnId="{6C84911A-6B3B-4C7B-A309-DC267C37B569}">
      <dgm:prSet/>
      <dgm:spPr/>
      <dgm:t>
        <a:bodyPr/>
        <a:lstStyle/>
        <a:p>
          <a:endParaRPr lang="de-DE"/>
        </a:p>
      </dgm:t>
    </dgm:pt>
    <dgm:pt modelId="{AE93E482-2233-4415-AE86-7F891F58B940}">
      <dgm:prSet/>
      <dgm:spPr/>
      <dgm:t>
        <a:bodyPr/>
        <a:lstStyle/>
        <a:p>
          <a:endParaRPr lang="de-DE"/>
        </a:p>
      </dgm:t>
    </dgm:pt>
    <dgm:pt modelId="{ACB5DA1E-0F09-40C2-B53E-5AC19FFD8C88}" type="parTrans" cxnId="{51EBA119-8478-4002-8287-50D0AEB91013}">
      <dgm:prSet/>
      <dgm:spPr/>
      <dgm:t>
        <a:bodyPr/>
        <a:lstStyle/>
        <a:p>
          <a:endParaRPr lang="de-DE"/>
        </a:p>
      </dgm:t>
    </dgm:pt>
    <dgm:pt modelId="{98581E24-B1E0-4B4C-8A28-1D483F015125}" type="sibTrans" cxnId="{51EBA119-8478-4002-8287-50D0AEB91013}">
      <dgm:prSet/>
      <dgm:spPr/>
      <dgm:t>
        <a:bodyPr/>
        <a:lstStyle/>
        <a:p>
          <a:endParaRPr lang="de-DE"/>
        </a:p>
      </dgm:t>
    </dgm:pt>
    <dgm:pt modelId="{144268E3-E610-45FA-917D-8A021057459C}">
      <dgm:prSet/>
      <dgm:spPr/>
      <dgm:t>
        <a:bodyPr/>
        <a:lstStyle/>
        <a:p>
          <a:endParaRPr lang="de-DE"/>
        </a:p>
      </dgm:t>
    </dgm:pt>
    <dgm:pt modelId="{6430465D-6FF0-4903-9C99-B72DF0191A5B}" type="parTrans" cxnId="{DDE4FFE3-7A0B-486A-B946-B73D6F7EE82A}">
      <dgm:prSet/>
      <dgm:spPr/>
      <dgm:t>
        <a:bodyPr/>
        <a:lstStyle/>
        <a:p>
          <a:endParaRPr lang="de-DE"/>
        </a:p>
      </dgm:t>
    </dgm:pt>
    <dgm:pt modelId="{EF836BF4-5361-48D7-8270-5F8E450B4C80}" type="sibTrans" cxnId="{DDE4FFE3-7A0B-486A-B946-B73D6F7EE82A}">
      <dgm:prSet/>
      <dgm:spPr/>
      <dgm:t>
        <a:bodyPr/>
        <a:lstStyle/>
        <a:p>
          <a:endParaRPr lang="de-DE"/>
        </a:p>
      </dgm:t>
    </dgm:pt>
    <dgm:pt modelId="{F84B982A-6602-43E5-ACF0-4C39D4A41B7F}">
      <dgm:prSet/>
      <dgm:spPr/>
      <dgm:t>
        <a:bodyPr/>
        <a:lstStyle/>
        <a:p>
          <a:endParaRPr lang="de-DE"/>
        </a:p>
      </dgm:t>
    </dgm:pt>
    <dgm:pt modelId="{17600865-9DAA-455D-8D2F-9E0E9D5E6293}" type="parTrans" cxnId="{DF07EC35-5C64-4470-8706-548D92446F8B}">
      <dgm:prSet/>
      <dgm:spPr/>
      <dgm:t>
        <a:bodyPr/>
        <a:lstStyle/>
        <a:p>
          <a:endParaRPr lang="de-DE"/>
        </a:p>
      </dgm:t>
    </dgm:pt>
    <dgm:pt modelId="{49A2E668-4F50-4585-AB6E-4C0635F2121A}" type="sibTrans" cxnId="{DF07EC35-5C64-4470-8706-548D92446F8B}">
      <dgm:prSet/>
      <dgm:spPr/>
      <dgm:t>
        <a:bodyPr/>
        <a:lstStyle/>
        <a:p>
          <a:endParaRPr lang="de-DE"/>
        </a:p>
      </dgm:t>
    </dgm:pt>
    <dgm:pt modelId="{A1F1E011-EA7B-408B-B56E-694FEE3F4245}">
      <dgm:prSet/>
      <dgm:spPr/>
      <dgm:t>
        <a:bodyPr/>
        <a:lstStyle/>
        <a:p>
          <a:pPr rtl="0"/>
          <a:endParaRPr lang="de-DE"/>
        </a:p>
      </dgm:t>
    </dgm:pt>
    <dgm:pt modelId="{7C75BD07-232C-429E-8B9E-7CCA9C0932EA}" type="parTrans" cxnId="{B42BDC0E-7FAD-4D78-B946-30813DF4B859}">
      <dgm:prSet/>
      <dgm:spPr/>
      <dgm:t>
        <a:bodyPr/>
        <a:lstStyle/>
        <a:p>
          <a:endParaRPr lang="de-DE"/>
        </a:p>
      </dgm:t>
    </dgm:pt>
    <dgm:pt modelId="{FF5771C8-B088-48DD-9F28-A09440242295}" type="sibTrans" cxnId="{B42BDC0E-7FAD-4D78-B946-30813DF4B859}">
      <dgm:prSet/>
      <dgm:spPr/>
      <dgm:t>
        <a:bodyPr/>
        <a:lstStyle/>
        <a:p>
          <a:endParaRPr lang="de-DE"/>
        </a:p>
      </dgm:t>
    </dgm:pt>
    <dgm:pt modelId="{2281D2A4-5DA4-4DB8-B641-B2BE76BE194C}">
      <dgm:prSet custT="1"/>
      <dgm:spPr/>
      <dgm:t>
        <a:bodyPr/>
        <a:lstStyle/>
        <a:p>
          <a:pPr rtl="0"/>
          <a:r>
            <a:rPr lang="de-DE" sz="1400" dirty="0">
              <a:solidFill>
                <a:schemeClr val="tx1"/>
              </a:solidFill>
            </a:rPr>
            <a:t>Anforderungs-profil der Schulart</a:t>
          </a:r>
        </a:p>
        <a:p>
          <a:pPr rtl="0"/>
          <a:endParaRPr lang="de-DE" sz="1000" dirty="0">
            <a:solidFill>
              <a:schemeClr val="tx1"/>
            </a:solidFill>
          </a:endParaRPr>
        </a:p>
      </dgm:t>
    </dgm:pt>
    <dgm:pt modelId="{3F491EB0-7ABD-4FF0-977D-8040EEB36484}" type="parTrans" cxnId="{714BF2B2-D19B-46E2-9FE2-004B08ED1294}">
      <dgm:prSet/>
      <dgm:spPr/>
      <dgm:t>
        <a:bodyPr/>
        <a:lstStyle/>
        <a:p>
          <a:endParaRPr lang="de-DE"/>
        </a:p>
      </dgm:t>
    </dgm:pt>
    <dgm:pt modelId="{C3C4E363-50B9-4ABC-B5E7-6EA951AA49F9}" type="sibTrans" cxnId="{714BF2B2-D19B-46E2-9FE2-004B08ED1294}">
      <dgm:prSet/>
      <dgm:spPr/>
      <dgm:t>
        <a:bodyPr/>
        <a:lstStyle/>
        <a:p>
          <a:endParaRPr lang="de-DE"/>
        </a:p>
      </dgm:t>
    </dgm:pt>
    <dgm:pt modelId="{9CC7A3E0-8DB8-4C14-9027-A24D111A7F9B}" type="pres">
      <dgm:prSet presAssocID="{86E9FC20-CCE0-4C0A-B88C-048543790574}" presName="compositeShape" presStyleCnt="0">
        <dgm:presLayoutVars>
          <dgm:chMax val="7"/>
          <dgm:dir/>
          <dgm:resizeHandles val="exact"/>
        </dgm:presLayoutVars>
      </dgm:prSet>
      <dgm:spPr/>
      <dgm:t>
        <a:bodyPr/>
        <a:lstStyle/>
        <a:p>
          <a:endParaRPr lang="de-DE"/>
        </a:p>
      </dgm:t>
    </dgm:pt>
    <dgm:pt modelId="{A93AFDB8-11B8-44A8-BAAC-0C347AADF975}" type="pres">
      <dgm:prSet presAssocID="{BCA48BED-9731-403E-9150-663DCABA433E}" presName="circ1" presStyleLbl="vennNode1" presStyleIdx="0" presStyleCnt="7"/>
      <dgm:spPr/>
    </dgm:pt>
    <dgm:pt modelId="{D1146C64-55C3-4699-8246-156B88988C78}" type="pres">
      <dgm:prSet presAssocID="{BCA48BED-9731-403E-9150-663DCABA433E}" presName="circ1Tx" presStyleLbl="revTx" presStyleIdx="0" presStyleCnt="0" custScaleY="110154">
        <dgm:presLayoutVars>
          <dgm:chMax val="0"/>
          <dgm:chPref val="0"/>
          <dgm:bulletEnabled val="1"/>
        </dgm:presLayoutVars>
      </dgm:prSet>
      <dgm:spPr/>
      <dgm:t>
        <a:bodyPr/>
        <a:lstStyle/>
        <a:p>
          <a:endParaRPr lang="de-DE"/>
        </a:p>
      </dgm:t>
    </dgm:pt>
    <dgm:pt modelId="{B9C2DFBE-B08D-4B7C-BC1D-6F7DDE1E0286}" type="pres">
      <dgm:prSet presAssocID="{2281D2A4-5DA4-4DB8-B641-B2BE76BE194C}" presName="circ2" presStyleLbl="vennNode1" presStyleIdx="1" presStyleCnt="7"/>
      <dgm:spPr/>
    </dgm:pt>
    <dgm:pt modelId="{9E96B384-BA1B-42A7-9527-252DF8E5B0FC}" type="pres">
      <dgm:prSet presAssocID="{2281D2A4-5DA4-4DB8-B641-B2BE76BE194C}" presName="circ2Tx" presStyleLbl="revTx" presStyleIdx="0" presStyleCnt="0" custLinFactNeighborX="-16054" custLinFactNeighborY="-85945">
        <dgm:presLayoutVars>
          <dgm:chMax val="0"/>
          <dgm:chPref val="0"/>
          <dgm:bulletEnabled val="1"/>
        </dgm:presLayoutVars>
      </dgm:prSet>
      <dgm:spPr/>
      <dgm:t>
        <a:bodyPr/>
        <a:lstStyle/>
        <a:p>
          <a:endParaRPr lang="de-DE"/>
        </a:p>
      </dgm:t>
    </dgm:pt>
    <dgm:pt modelId="{87201988-492D-4284-A422-0C97BCBDEDF3}" type="pres">
      <dgm:prSet presAssocID="{EE1FFB5D-8C6A-42E6-A2D8-8C7E69932143}" presName="circ3" presStyleLbl="vennNode1" presStyleIdx="2" presStyleCnt="7"/>
      <dgm:spPr/>
    </dgm:pt>
    <dgm:pt modelId="{F773A5D7-B197-41E6-97C5-FB376F26E0AF}" type="pres">
      <dgm:prSet presAssocID="{EE1FFB5D-8C6A-42E6-A2D8-8C7E69932143}" presName="circ3Tx" presStyleLbl="revTx" presStyleIdx="0" presStyleCnt="0" custScaleX="91156" custLinFactNeighborX="-17633" custLinFactNeighborY="-17278">
        <dgm:presLayoutVars>
          <dgm:chMax val="0"/>
          <dgm:chPref val="0"/>
          <dgm:bulletEnabled val="1"/>
        </dgm:presLayoutVars>
      </dgm:prSet>
      <dgm:spPr/>
      <dgm:t>
        <a:bodyPr/>
        <a:lstStyle/>
        <a:p>
          <a:endParaRPr lang="de-DE"/>
        </a:p>
      </dgm:t>
    </dgm:pt>
    <dgm:pt modelId="{8A629424-FD6F-40DD-AA66-9ED154EF1567}" type="pres">
      <dgm:prSet presAssocID="{25995BE5-4B2C-4F33-9EDE-8D9C7E820B64}" presName="circ4" presStyleLbl="vennNode1" presStyleIdx="3" presStyleCnt="7"/>
      <dgm:spPr/>
    </dgm:pt>
    <dgm:pt modelId="{63EF6128-F5C1-4BD8-8544-3BC69BE423AA}" type="pres">
      <dgm:prSet presAssocID="{25995BE5-4B2C-4F33-9EDE-8D9C7E820B64}" presName="circ4Tx" presStyleLbl="revTx" presStyleIdx="0" presStyleCnt="0" custScaleX="130085" custLinFactNeighborX="-5415" custLinFactNeighborY="19787">
        <dgm:presLayoutVars>
          <dgm:chMax val="0"/>
          <dgm:chPref val="0"/>
          <dgm:bulletEnabled val="1"/>
        </dgm:presLayoutVars>
      </dgm:prSet>
      <dgm:spPr/>
      <dgm:t>
        <a:bodyPr/>
        <a:lstStyle/>
        <a:p>
          <a:endParaRPr lang="de-DE"/>
        </a:p>
      </dgm:t>
    </dgm:pt>
    <dgm:pt modelId="{D753D150-9E32-4DBB-A37F-56A76B9A852E}" type="pres">
      <dgm:prSet presAssocID="{09C38ED5-7251-4A03-B740-1813FDC707ED}" presName="circ5" presStyleLbl="vennNode1" presStyleIdx="4" presStyleCnt="7"/>
      <dgm:spPr/>
    </dgm:pt>
    <dgm:pt modelId="{F50CCCC7-A824-4851-8812-7B6F5ABB484C}" type="pres">
      <dgm:prSet presAssocID="{09C38ED5-7251-4A03-B740-1813FDC707ED}" presName="circ5Tx" presStyleLbl="revTx" presStyleIdx="0" presStyleCnt="0" custScaleX="183905" custLinFactNeighborX="10119" custLinFactNeighborY="39575">
        <dgm:presLayoutVars>
          <dgm:chMax val="0"/>
          <dgm:chPref val="0"/>
          <dgm:bulletEnabled val="1"/>
        </dgm:presLayoutVars>
      </dgm:prSet>
      <dgm:spPr/>
      <dgm:t>
        <a:bodyPr/>
        <a:lstStyle/>
        <a:p>
          <a:endParaRPr lang="de-DE"/>
        </a:p>
      </dgm:t>
    </dgm:pt>
    <dgm:pt modelId="{01794F10-0C73-4599-8FAB-348D99B7E8DD}" type="pres">
      <dgm:prSet presAssocID="{034EC820-32E5-4E8F-8378-E1F227CFB008}" presName="circ6" presStyleLbl="vennNode1" presStyleIdx="5" presStyleCnt="7"/>
      <dgm:spPr/>
    </dgm:pt>
    <dgm:pt modelId="{85A40BFA-2AA5-467C-A343-5C9FF285425A}" type="pres">
      <dgm:prSet presAssocID="{034EC820-32E5-4E8F-8378-E1F227CFB008}" presName="circ6Tx" presStyleLbl="revTx" presStyleIdx="0" presStyleCnt="0" custScaleX="140854" custLinFactNeighborX="-39728" custLinFactNeighborY="-47204">
        <dgm:presLayoutVars>
          <dgm:chMax val="0"/>
          <dgm:chPref val="0"/>
          <dgm:bulletEnabled val="1"/>
        </dgm:presLayoutVars>
      </dgm:prSet>
      <dgm:spPr/>
      <dgm:t>
        <a:bodyPr/>
        <a:lstStyle/>
        <a:p>
          <a:endParaRPr lang="de-DE"/>
        </a:p>
      </dgm:t>
    </dgm:pt>
    <dgm:pt modelId="{28D3F271-2895-4353-9826-7A33F9AF2D3C}" type="pres">
      <dgm:prSet presAssocID="{7FED81DD-3DD5-4886-8F14-54816BA29346}" presName="circ7" presStyleLbl="vennNode1" presStyleIdx="6" presStyleCnt="7" custLinFactNeighborX="18070" custLinFactNeighborY="-1063"/>
      <dgm:spPr/>
    </dgm:pt>
    <dgm:pt modelId="{5D0A993B-7A13-44FD-90C8-E7B804CEFC28}" type="pres">
      <dgm:prSet presAssocID="{7FED81DD-3DD5-4886-8F14-54816BA29346}" presName="circ7Tx" presStyleLbl="revTx" presStyleIdx="0" presStyleCnt="0" custScaleX="173418" custLinFactY="-24620" custLinFactNeighborX="56188" custLinFactNeighborY="-100000">
        <dgm:presLayoutVars>
          <dgm:chMax val="0"/>
          <dgm:chPref val="0"/>
          <dgm:bulletEnabled val="1"/>
        </dgm:presLayoutVars>
      </dgm:prSet>
      <dgm:spPr/>
      <dgm:t>
        <a:bodyPr/>
        <a:lstStyle/>
        <a:p>
          <a:endParaRPr lang="de-DE"/>
        </a:p>
      </dgm:t>
    </dgm:pt>
  </dgm:ptLst>
  <dgm:cxnLst>
    <dgm:cxn modelId="{6C84911A-6B3B-4C7B-A309-DC267C37B569}" srcId="{86E9FC20-CCE0-4C0A-B88C-048543790574}" destId="{1539473E-69C9-4C01-825A-28E60E000FF9}" srcOrd="10" destOrd="0" parTransId="{8CCC1408-A30E-4B85-8F23-A522CA079A74}" sibTransId="{ED4873ED-EB78-4889-A28F-32E6B88E501C}"/>
    <dgm:cxn modelId="{4848F96A-FA3D-4376-82F6-68A835C05799}" srcId="{86E9FC20-CCE0-4C0A-B88C-048543790574}" destId="{09C38ED5-7251-4A03-B740-1813FDC707ED}" srcOrd="4" destOrd="0" parTransId="{4A221F17-E63B-44FF-8F63-86B9F0F579EE}" sibTransId="{625F7783-4783-4906-8179-E23654158129}"/>
    <dgm:cxn modelId="{CFA6A24D-D9DF-4196-A3EE-DF5BB7A7ABDA}" srcId="{86E9FC20-CCE0-4C0A-B88C-048543790574}" destId="{7FED81DD-3DD5-4886-8F14-54816BA29346}" srcOrd="6" destOrd="0" parTransId="{CD7BF883-D0AA-484B-8F2F-AA4D9DB80439}" sibTransId="{BF128C3F-0FB5-4057-8E3B-17D21B9DFEF9}"/>
    <dgm:cxn modelId="{DF07EC35-5C64-4470-8706-548D92446F8B}" srcId="{86E9FC20-CCE0-4C0A-B88C-048543790574}" destId="{F84B982A-6602-43E5-ACF0-4C39D4A41B7F}" srcOrd="13" destOrd="0" parTransId="{17600865-9DAA-455D-8D2F-9E0E9D5E6293}" sibTransId="{49A2E668-4F50-4585-AB6E-4C0635F2121A}"/>
    <dgm:cxn modelId="{DDE4FFE3-7A0B-486A-B946-B73D6F7EE82A}" srcId="{86E9FC20-CCE0-4C0A-B88C-048543790574}" destId="{144268E3-E610-45FA-917D-8A021057459C}" srcOrd="12" destOrd="0" parTransId="{6430465D-6FF0-4903-9C99-B72DF0191A5B}" sibTransId="{EF836BF4-5361-48D7-8270-5F8E450B4C80}"/>
    <dgm:cxn modelId="{E3C7E6D5-F4D9-4843-AF64-19CD82311D87}" srcId="{86E9FC20-CCE0-4C0A-B88C-048543790574}" destId="{BCA48BED-9731-403E-9150-663DCABA433E}" srcOrd="0" destOrd="0" parTransId="{7BEEE8EF-7B31-40B0-9A2A-72CAD8393D0C}" sibTransId="{CF233AD7-B1B2-49AA-A888-35174FC4CE16}"/>
    <dgm:cxn modelId="{B42BDC0E-7FAD-4D78-B946-30813DF4B859}" srcId="{86E9FC20-CCE0-4C0A-B88C-048543790574}" destId="{A1F1E011-EA7B-408B-B56E-694FEE3F4245}" srcOrd="14" destOrd="0" parTransId="{7C75BD07-232C-429E-8B9E-7CCA9C0932EA}" sibTransId="{FF5771C8-B088-48DD-9F28-A09440242295}"/>
    <dgm:cxn modelId="{159658C8-84DB-4498-9B54-5CDBF5CC6590}" type="presOf" srcId="{09C38ED5-7251-4A03-B740-1813FDC707ED}" destId="{F50CCCC7-A824-4851-8812-7B6F5ABB484C}" srcOrd="0" destOrd="0" presId="urn:microsoft.com/office/officeart/2005/8/layout/venn1"/>
    <dgm:cxn modelId="{53643562-565C-4B9E-8135-C96A070873EA}" srcId="{86E9FC20-CCE0-4C0A-B88C-048543790574}" destId="{034EC820-32E5-4E8F-8378-E1F227CFB008}" srcOrd="5" destOrd="0" parTransId="{40BA3956-06B1-4A26-AD18-4CA3ADED3A80}" sibTransId="{BCC98A3C-4667-4CB5-A0D1-A578F76942BE}"/>
    <dgm:cxn modelId="{43F2C980-DB4F-4ACD-8B1D-9808A4706A24}" srcId="{86E9FC20-CCE0-4C0A-B88C-048543790574}" destId="{EE1FFB5D-8C6A-42E6-A2D8-8C7E69932143}" srcOrd="2" destOrd="0" parTransId="{A7427FE0-591D-4369-B86B-B85C56EEC954}" sibTransId="{75901B73-541A-401E-A408-980A9C42D466}"/>
    <dgm:cxn modelId="{8F568A74-4321-4EB8-935B-36CA507A1076}" type="presOf" srcId="{BCA48BED-9731-403E-9150-663DCABA433E}" destId="{D1146C64-55C3-4699-8246-156B88988C78}" srcOrd="0" destOrd="0" presId="urn:microsoft.com/office/officeart/2005/8/layout/venn1"/>
    <dgm:cxn modelId="{CB9DC254-7359-4773-90B2-0C7196E9C29A}" type="presOf" srcId="{7FED81DD-3DD5-4886-8F14-54816BA29346}" destId="{5D0A993B-7A13-44FD-90C8-E7B804CEFC28}" srcOrd="0" destOrd="0" presId="urn:microsoft.com/office/officeart/2005/8/layout/venn1"/>
    <dgm:cxn modelId="{9122989D-54B3-4A4C-A898-5471367DF5AF}" srcId="{86E9FC20-CCE0-4C0A-B88C-048543790574}" destId="{27824DF5-874D-4488-8949-DF1E7EF1A8EA}" srcOrd="8" destOrd="0" parTransId="{6A123735-AFC3-4631-9FDE-90348D9BD2BF}" sibTransId="{C20A22A3-45FA-47E8-A1FF-0579CEB2B15D}"/>
    <dgm:cxn modelId="{8389AD6A-99DB-4F7F-A501-3EE5149EA73F}" srcId="{86E9FC20-CCE0-4C0A-B88C-048543790574}" destId="{11584779-D69B-44DC-899F-F861CF19CDFE}" srcOrd="7" destOrd="0" parTransId="{4EC23C25-016F-4D6A-BFB3-504656EC888E}" sibTransId="{A8A476B5-F6B0-4C91-A047-7AA897987531}"/>
    <dgm:cxn modelId="{714BF2B2-D19B-46E2-9FE2-004B08ED1294}" srcId="{86E9FC20-CCE0-4C0A-B88C-048543790574}" destId="{2281D2A4-5DA4-4DB8-B641-B2BE76BE194C}" srcOrd="1" destOrd="0" parTransId="{3F491EB0-7ABD-4FF0-977D-8040EEB36484}" sibTransId="{C3C4E363-50B9-4ABC-B5E7-6EA951AA49F9}"/>
    <dgm:cxn modelId="{45FA42C2-707B-4D51-BC92-ECA45CA969FE}" srcId="{86E9FC20-CCE0-4C0A-B88C-048543790574}" destId="{25995BE5-4B2C-4F33-9EDE-8D9C7E820B64}" srcOrd="3" destOrd="0" parTransId="{13C48235-5E19-48C4-974D-C31F4EC332EF}" sibTransId="{E192679A-466E-46DD-8B4A-632B5F422030}"/>
    <dgm:cxn modelId="{51EBA119-8478-4002-8287-50D0AEB91013}" srcId="{86E9FC20-CCE0-4C0A-B88C-048543790574}" destId="{AE93E482-2233-4415-AE86-7F891F58B940}" srcOrd="11" destOrd="0" parTransId="{ACB5DA1E-0F09-40C2-B53E-5AC19FFD8C88}" sibTransId="{98581E24-B1E0-4B4C-8A28-1D483F015125}"/>
    <dgm:cxn modelId="{C08B6DA2-A88F-4911-AF71-3AC257DF5A2B}" srcId="{86E9FC20-CCE0-4C0A-B88C-048543790574}" destId="{3B17669C-0598-4A7F-8701-1476AE08163C}" srcOrd="9" destOrd="0" parTransId="{D5277FCE-815E-467C-84C4-55B57B159E71}" sibTransId="{A1B34166-E7BA-4FC5-BB38-DC44B589AE3E}"/>
    <dgm:cxn modelId="{A3B10B64-81F3-41CA-AB35-CF072052F919}" type="presOf" srcId="{86E9FC20-CCE0-4C0A-B88C-048543790574}" destId="{9CC7A3E0-8DB8-4C14-9027-A24D111A7F9B}" srcOrd="0" destOrd="0" presId="urn:microsoft.com/office/officeart/2005/8/layout/venn1"/>
    <dgm:cxn modelId="{37B8A54B-8F05-414C-BAF8-7772C233E753}" type="presOf" srcId="{034EC820-32E5-4E8F-8378-E1F227CFB008}" destId="{85A40BFA-2AA5-467C-A343-5C9FF285425A}" srcOrd="0" destOrd="0" presId="urn:microsoft.com/office/officeart/2005/8/layout/venn1"/>
    <dgm:cxn modelId="{89D53A3A-5D7D-4EE0-AB64-2F13683CA5A2}" type="presOf" srcId="{2281D2A4-5DA4-4DB8-B641-B2BE76BE194C}" destId="{9E96B384-BA1B-42A7-9527-252DF8E5B0FC}" srcOrd="0" destOrd="0" presId="urn:microsoft.com/office/officeart/2005/8/layout/venn1"/>
    <dgm:cxn modelId="{B741A6F5-756D-454F-B2CE-DFB58E64F25D}" type="presOf" srcId="{EE1FFB5D-8C6A-42E6-A2D8-8C7E69932143}" destId="{F773A5D7-B197-41E6-97C5-FB376F26E0AF}" srcOrd="0" destOrd="0" presId="urn:microsoft.com/office/officeart/2005/8/layout/venn1"/>
    <dgm:cxn modelId="{1801D4B5-0BEF-444D-82EB-6EBD0DC255AE}" type="presOf" srcId="{25995BE5-4B2C-4F33-9EDE-8D9C7E820B64}" destId="{63EF6128-F5C1-4BD8-8544-3BC69BE423AA}" srcOrd="0" destOrd="0" presId="urn:microsoft.com/office/officeart/2005/8/layout/venn1"/>
    <dgm:cxn modelId="{C8C2EB6B-6136-4C36-B5D6-C6A35328038B}" type="presParOf" srcId="{9CC7A3E0-8DB8-4C14-9027-A24D111A7F9B}" destId="{A93AFDB8-11B8-44A8-BAAC-0C347AADF975}" srcOrd="0" destOrd="0" presId="urn:microsoft.com/office/officeart/2005/8/layout/venn1"/>
    <dgm:cxn modelId="{B24B7951-4BEB-4068-89ED-9F74A1308B59}" type="presParOf" srcId="{9CC7A3E0-8DB8-4C14-9027-A24D111A7F9B}" destId="{D1146C64-55C3-4699-8246-156B88988C78}" srcOrd="1" destOrd="0" presId="urn:microsoft.com/office/officeart/2005/8/layout/venn1"/>
    <dgm:cxn modelId="{DB2FBD2D-A10A-406F-9D49-51FDF03AEEB0}" type="presParOf" srcId="{9CC7A3E0-8DB8-4C14-9027-A24D111A7F9B}" destId="{B9C2DFBE-B08D-4B7C-BC1D-6F7DDE1E0286}" srcOrd="2" destOrd="0" presId="urn:microsoft.com/office/officeart/2005/8/layout/venn1"/>
    <dgm:cxn modelId="{211776C6-FDEB-4C09-8108-7F4E761712D0}" type="presParOf" srcId="{9CC7A3E0-8DB8-4C14-9027-A24D111A7F9B}" destId="{9E96B384-BA1B-42A7-9527-252DF8E5B0FC}" srcOrd="3" destOrd="0" presId="urn:microsoft.com/office/officeart/2005/8/layout/venn1"/>
    <dgm:cxn modelId="{0ADC6A69-5BEF-4824-BEF1-6B5FD2D27E14}" type="presParOf" srcId="{9CC7A3E0-8DB8-4C14-9027-A24D111A7F9B}" destId="{87201988-492D-4284-A422-0C97BCBDEDF3}" srcOrd="4" destOrd="0" presId="urn:microsoft.com/office/officeart/2005/8/layout/venn1"/>
    <dgm:cxn modelId="{48CE58B3-DD4A-4F33-8320-A7768E4A8497}" type="presParOf" srcId="{9CC7A3E0-8DB8-4C14-9027-A24D111A7F9B}" destId="{F773A5D7-B197-41E6-97C5-FB376F26E0AF}" srcOrd="5" destOrd="0" presId="urn:microsoft.com/office/officeart/2005/8/layout/venn1"/>
    <dgm:cxn modelId="{DFCDE9F0-4E52-4647-8D85-888D529E026C}" type="presParOf" srcId="{9CC7A3E0-8DB8-4C14-9027-A24D111A7F9B}" destId="{8A629424-FD6F-40DD-AA66-9ED154EF1567}" srcOrd="6" destOrd="0" presId="urn:microsoft.com/office/officeart/2005/8/layout/venn1"/>
    <dgm:cxn modelId="{942B24E7-86F1-4021-A50B-91AA55DBE2B7}" type="presParOf" srcId="{9CC7A3E0-8DB8-4C14-9027-A24D111A7F9B}" destId="{63EF6128-F5C1-4BD8-8544-3BC69BE423AA}" srcOrd="7" destOrd="0" presId="urn:microsoft.com/office/officeart/2005/8/layout/venn1"/>
    <dgm:cxn modelId="{DEC81256-47E8-4F7B-95FA-F63844892988}" type="presParOf" srcId="{9CC7A3E0-8DB8-4C14-9027-A24D111A7F9B}" destId="{D753D150-9E32-4DBB-A37F-56A76B9A852E}" srcOrd="8" destOrd="0" presId="urn:microsoft.com/office/officeart/2005/8/layout/venn1"/>
    <dgm:cxn modelId="{921E03C0-87BF-4D75-B6EA-131332797891}" type="presParOf" srcId="{9CC7A3E0-8DB8-4C14-9027-A24D111A7F9B}" destId="{F50CCCC7-A824-4851-8812-7B6F5ABB484C}" srcOrd="9" destOrd="0" presId="urn:microsoft.com/office/officeart/2005/8/layout/venn1"/>
    <dgm:cxn modelId="{28D57BF5-1D96-403F-BB15-CF177D891AC4}" type="presParOf" srcId="{9CC7A3E0-8DB8-4C14-9027-A24D111A7F9B}" destId="{01794F10-0C73-4599-8FAB-348D99B7E8DD}" srcOrd="10" destOrd="0" presId="urn:microsoft.com/office/officeart/2005/8/layout/venn1"/>
    <dgm:cxn modelId="{9CE1D360-CA9A-4ED7-B6BD-DA7417A2048F}" type="presParOf" srcId="{9CC7A3E0-8DB8-4C14-9027-A24D111A7F9B}" destId="{85A40BFA-2AA5-467C-A343-5C9FF285425A}" srcOrd="11" destOrd="0" presId="urn:microsoft.com/office/officeart/2005/8/layout/venn1"/>
    <dgm:cxn modelId="{8AD634DE-587B-472A-8DB6-82418C82E67D}" type="presParOf" srcId="{9CC7A3E0-8DB8-4C14-9027-A24D111A7F9B}" destId="{28D3F271-2895-4353-9826-7A33F9AF2D3C}" srcOrd="12" destOrd="0" presId="urn:microsoft.com/office/officeart/2005/8/layout/venn1"/>
    <dgm:cxn modelId="{03F9D545-4395-4040-ACEA-F5E106E7F306}" type="presParOf" srcId="{9CC7A3E0-8DB8-4C14-9027-A24D111A7F9B}" destId="{5D0A993B-7A13-44FD-90C8-E7B804CEFC28}"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3AFDB8-11B8-44A8-BAAC-0C347AADF975}">
      <dsp:nvSpPr>
        <dsp:cNvPr id="0" name=""/>
        <dsp:cNvSpPr/>
      </dsp:nvSpPr>
      <dsp:spPr>
        <a:xfrm>
          <a:off x="2133032" y="1418682"/>
          <a:ext cx="1209202" cy="1209350"/>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1146C64-55C3-4699-8246-156B88988C78}">
      <dsp:nvSpPr>
        <dsp:cNvPr id="0" name=""/>
        <dsp:cNvSpPr/>
      </dsp:nvSpPr>
      <dsp:spPr>
        <a:xfrm>
          <a:off x="2044861" y="437135"/>
          <a:ext cx="1385544" cy="81676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endParaRPr lang="de-DE" sz="1200" kern="1200" dirty="0">
            <a:solidFill>
              <a:srgbClr val="7030A0"/>
            </a:solidFill>
          </a:endParaRPr>
        </a:p>
      </dsp:txBody>
      <dsp:txXfrm>
        <a:off x="2044861" y="437135"/>
        <a:ext cx="1385544" cy="816767"/>
      </dsp:txXfrm>
    </dsp:sp>
    <dsp:sp modelId="{B9C2DFBE-B08D-4B7C-BC1D-6F7DDE1E0286}">
      <dsp:nvSpPr>
        <dsp:cNvPr id="0" name=""/>
        <dsp:cNvSpPr/>
      </dsp:nvSpPr>
      <dsp:spPr>
        <a:xfrm>
          <a:off x="2487731" y="1589222"/>
          <a:ext cx="1209202" cy="1209350"/>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E96B384-BA1B-42A7-9527-252DF8E5B0FC}">
      <dsp:nvSpPr>
        <dsp:cNvPr id="0" name=""/>
        <dsp:cNvSpPr/>
      </dsp:nvSpPr>
      <dsp:spPr>
        <a:xfrm>
          <a:off x="3635766" y="478195"/>
          <a:ext cx="1309969" cy="81562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de-DE" sz="1400" kern="1200" dirty="0">
              <a:solidFill>
                <a:schemeClr val="tx1"/>
              </a:solidFill>
            </a:rPr>
            <a:t>Anforderungs-profil der Schulart</a:t>
          </a:r>
        </a:p>
        <a:p>
          <a:pPr lvl="0" algn="ctr" defTabSz="622300" rtl="0">
            <a:lnSpc>
              <a:spcPct val="90000"/>
            </a:lnSpc>
            <a:spcBef>
              <a:spcPct val="0"/>
            </a:spcBef>
            <a:spcAft>
              <a:spcPct val="35000"/>
            </a:spcAft>
          </a:pPr>
          <a:endParaRPr lang="de-DE" sz="1000" kern="1200" dirty="0">
            <a:solidFill>
              <a:schemeClr val="tx1"/>
            </a:solidFill>
          </a:endParaRPr>
        </a:p>
      </dsp:txBody>
      <dsp:txXfrm>
        <a:off x="3635766" y="478195"/>
        <a:ext cx="1309969" cy="815625"/>
      </dsp:txXfrm>
    </dsp:sp>
    <dsp:sp modelId="{87201988-492D-4284-A422-0C97BCBDEDF3}">
      <dsp:nvSpPr>
        <dsp:cNvPr id="0" name=""/>
        <dsp:cNvSpPr/>
      </dsp:nvSpPr>
      <dsp:spPr>
        <a:xfrm>
          <a:off x="2574894" y="1972937"/>
          <a:ext cx="1209202" cy="1209350"/>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773A5D7-B197-41E6-97C5-FB376F26E0AF}">
      <dsp:nvSpPr>
        <dsp:cNvPr id="0" name=""/>
        <dsp:cNvSpPr/>
      </dsp:nvSpPr>
      <dsp:spPr>
        <a:xfrm>
          <a:off x="3802295" y="2066721"/>
          <a:ext cx="1171151" cy="87123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de-DE" sz="1400" kern="1200" dirty="0"/>
            <a:t>Motivation</a:t>
          </a:r>
        </a:p>
      </dsp:txBody>
      <dsp:txXfrm>
        <a:off x="3802295" y="2066721"/>
        <a:ext cx="1171151" cy="871236"/>
      </dsp:txXfrm>
    </dsp:sp>
    <dsp:sp modelId="{8A629424-FD6F-40DD-AA66-9ED154EF1567}">
      <dsp:nvSpPr>
        <dsp:cNvPr id="0" name=""/>
        <dsp:cNvSpPr/>
      </dsp:nvSpPr>
      <dsp:spPr>
        <a:xfrm>
          <a:off x="2329527" y="2280650"/>
          <a:ext cx="1209202" cy="1209350"/>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3EF6128-F5C1-4BD8-8544-3BC69BE423AA}">
      <dsp:nvSpPr>
        <dsp:cNvPr id="0" name=""/>
        <dsp:cNvSpPr/>
      </dsp:nvSpPr>
      <dsp:spPr>
        <a:xfrm>
          <a:off x="3134361" y="3542802"/>
          <a:ext cx="1802385" cy="79708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de-DE" sz="1400" kern="1200" dirty="0"/>
            <a:t>Leistungsfähigkeit des Kindes</a:t>
          </a:r>
        </a:p>
      </dsp:txBody>
      <dsp:txXfrm>
        <a:off x="3134361" y="3542802"/>
        <a:ext cx="1802385" cy="797089"/>
      </dsp:txXfrm>
    </dsp:sp>
    <dsp:sp modelId="{D753D150-9E32-4DBB-A37F-56A76B9A852E}">
      <dsp:nvSpPr>
        <dsp:cNvPr id="0" name=""/>
        <dsp:cNvSpPr/>
      </dsp:nvSpPr>
      <dsp:spPr>
        <a:xfrm>
          <a:off x="1936536" y="2280650"/>
          <a:ext cx="1209202" cy="1209350"/>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50CCCC7-A824-4851-8812-7B6F5ABB484C}">
      <dsp:nvSpPr>
        <dsp:cNvPr id="0" name=""/>
        <dsp:cNvSpPr/>
      </dsp:nvSpPr>
      <dsp:spPr>
        <a:xfrm>
          <a:off x="230844" y="3700530"/>
          <a:ext cx="2548085" cy="79708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de-DE" sz="1400" kern="1200" dirty="0"/>
            <a:t>Selbständigkeit beim Arbeiten</a:t>
          </a:r>
        </a:p>
      </dsp:txBody>
      <dsp:txXfrm>
        <a:off x="230844" y="3700530"/>
        <a:ext cx="2548085" cy="797089"/>
      </dsp:txXfrm>
    </dsp:sp>
    <dsp:sp modelId="{01794F10-0C73-4599-8FAB-348D99B7E8DD}">
      <dsp:nvSpPr>
        <dsp:cNvPr id="0" name=""/>
        <dsp:cNvSpPr/>
      </dsp:nvSpPr>
      <dsp:spPr>
        <a:xfrm>
          <a:off x="1691169" y="1972937"/>
          <a:ext cx="1209202" cy="1209350"/>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85A40BFA-2AA5-467C-A343-5C9FF285425A}">
      <dsp:nvSpPr>
        <dsp:cNvPr id="0" name=""/>
        <dsp:cNvSpPr/>
      </dsp:nvSpPr>
      <dsp:spPr>
        <a:xfrm>
          <a:off x="-43980" y="1805995"/>
          <a:ext cx="1809660" cy="87123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de-DE" sz="1400" kern="1200" dirty="0"/>
            <a:t>Fähigkeiten und Fertigkeiten</a:t>
          </a:r>
        </a:p>
      </dsp:txBody>
      <dsp:txXfrm>
        <a:off x="-43980" y="1805995"/>
        <a:ext cx="1809660" cy="871236"/>
      </dsp:txXfrm>
    </dsp:sp>
    <dsp:sp modelId="{28D3F271-2895-4353-9826-7A33F9AF2D3C}">
      <dsp:nvSpPr>
        <dsp:cNvPr id="0" name=""/>
        <dsp:cNvSpPr/>
      </dsp:nvSpPr>
      <dsp:spPr>
        <a:xfrm>
          <a:off x="1996835" y="1576366"/>
          <a:ext cx="1209202" cy="1209350"/>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D0A993B-7A13-44FD-90C8-E7B804CEFC28}">
      <dsp:nvSpPr>
        <dsp:cNvPr id="0" name=""/>
        <dsp:cNvSpPr/>
      </dsp:nvSpPr>
      <dsp:spPr>
        <a:xfrm>
          <a:off x="574397" y="162751"/>
          <a:ext cx="2271722" cy="81562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de-DE" sz="1400" kern="1200" dirty="0"/>
            <a:t>Wissensverarbeitung und Anwendung</a:t>
          </a:r>
        </a:p>
      </dsp:txBody>
      <dsp:txXfrm>
        <a:off x="574397" y="162751"/>
        <a:ext cx="2271722" cy="81562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2D2986-DDE2-4B27-8E22-EDAA90737292}" type="datetimeFigureOut">
              <a:rPr lang="de-DE" smtClean="0"/>
              <a:t>13.11.2020</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711DA9-F591-404C-AF64-3E5EEF158C02}" type="slidenum">
              <a:rPr lang="de-DE" smtClean="0"/>
              <a:t>‹Nr.›</a:t>
            </a:fld>
            <a:endParaRPr lang="de-DE"/>
          </a:p>
        </p:txBody>
      </p:sp>
    </p:spTree>
    <p:extLst>
      <p:ext uri="{BB962C8B-B14F-4D97-AF65-F5344CB8AC3E}">
        <p14:creationId xmlns:p14="http://schemas.microsoft.com/office/powerpoint/2010/main" val="2137675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Shape 385"/>
          <p:cNvSpPr>
            <a:spLocks noGrp="1" noRot="1" noChangeAspect="1"/>
          </p:cNvSpPr>
          <p:nvPr>
            <p:ph type="sldImg"/>
          </p:nvPr>
        </p:nvSpPr>
        <p:spPr>
          <a:prstGeom prst="rect">
            <a:avLst/>
          </a:prstGeom>
        </p:spPr>
        <p:txBody>
          <a:bodyPr/>
          <a:lstStyle/>
          <a:p>
            <a:endParaRPr/>
          </a:p>
        </p:txBody>
      </p:sp>
      <p:sp>
        <p:nvSpPr>
          <p:cNvPr id="386" name="Shape 386"/>
          <p:cNvSpPr>
            <a:spLocks noGrp="1"/>
          </p:cNvSpPr>
          <p:nvPr>
            <p:ph type="body" sz="quarter" idx="1"/>
          </p:nvPr>
        </p:nvSpPr>
        <p:spPr>
          <a:prstGeom prst="rect">
            <a:avLst/>
          </a:prstGeom>
        </p:spPr>
        <p:txBody>
          <a:bodyPr/>
          <a:lstStyle/>
          <a:p>
            <a:pPr>
              <a:defRPr u="sng"/>
            </a:pPr>
            <a:r>
              <a:t>Erklärung der Grafik:</a:t>
            </a:r>
          </a:p>
          <a:p>
            <a:pPr>
              <a:defRPr i="1"/>
            </a:pPr>
            <a:r>
              <a:t>Mögliche Formulierung:</a:t>
            </a:r>
            <a:br/>
            <a:r>
              <a:rPr i="0"/>
              <a:t>Die Situation in der 4. Klasse wird manchmal als „anspannend“ empfunden. Dies ist verständlich, wenn man bedenkt, dass in jedem Falle eine Veränderung der Schulart stattfindet. Diese Situation gilt für alle Schüler. Doch Sie dürfen sicher sein, dass es sich an jeder folgenden Schule wieder gut einfinden kann, wie Ihnen sicher auch die Beratungslehrkräfte der „weiterführenden Schulen“ bestätigen können.</a:t>
            </a:r>
            <a:br>
              <a:rPr i="0"/>
            </a:br>
            <a:r>
              <a:rPr i="0"/>
              <a:t>Der Weg an die Mittelschule </a:t>
            </a:r>
            <a:r>
              <a:rPr b="1" i="0"/>
              <a:t>ist für alle Schüler möglich </a:t>
            </a:r>
            <a:r>
              <a:rPr i="0"/>
              <a:t>(Bitte Formulierungen wie „wer die Noten nicht erreicht, muss auf der MS bleiben“ vermeiden!),</a:t>
            </a:r>
            <a:br>
              <a:rPr i="0"/>
            </a:br>
            <a:r>
              <a:rPr i="0"/>
              <a:t>Wer die RS besuchen möchte benötigt dafür in den Fächern D/M/HSU einen Notendurchschnitt von 2,66 oder besser…</a:t>
            </a:r>
            <a:br>
              <a:rPr i="0"/>
            </a:br>
            <a:r>
              <a:rPr i="0"/>
              <a:t>Für den Besuch eines GYM ist dieser Durchschnitt bei 2,33…</a:t>
            </a:r>
          </a:p>
        </p:txBody>
      </p:sp>
    </p:spTree>
    <p:extLst>
      <p:ext uri="{BB962C8B-B14F-4D97-AF65-F5344CB8AC3E}">
        <p14:creationId xmlns:p14="http://schemas.microsoft.com/office/powerpoint/2010/main" val="669598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 name="Shape 417"/>
          <p:cNvSpPr>
            <a:spLocks noGrp="1" noRot="1" noChangeAspect="1"/>
          </p:cNvSpPr>
          <p:nvPr>
            <p:ph type="sldImg"/>
          </p:nvPr>
        </p:nvSpPr>
        <p:spPr>
          <a:prstGeom prst="rect">
            <a:avLst/>
          </a:prstGeom>
        </p:spPr>
        <p:txBody>
          <a:bodyPr/>
          <a:lstStyle/>
          <a:p>
            <a:endParaRPr/>
          </a:p>
        </p:txBody>
      </p:sp>
      <p:sp>
        <p:nvSpPr>
          <p:cNvPr id="418" name="Shape 418"/>
          <p:cNvSpPr>
            <a:spLocks noGrp="1"/>
          </p:cNvSpPr>
          <p:nvPr>
            <p:ph type="body" sz="quarter" idx="1"/>
          </p:nvPr>
        </p:nvSpPr>
        <p:spPr>
          <a:prstGeom prst="rect">
            <a:avLst/>
          </a:prstGeom>
        </p:spPr>
        <p:txBody>
          <a:bodyPr/>
          <a:lstStyle/>
          <a:p>
            <a:r>
              <a:t>Möglicher Hinweis auf Entscheidungskriterien bei unklaren Übertrittsvoraussetzungen (z.B. mehrere Wege offen)</a:t>
            </a:r>
          </a:p>
          <a:p>
            <a:endParaRPr/>
          </a:p>
          <a:p>
            <a:pPr>
              <a:defRPr b="1"/>
            </a:pPr>
            <a:r>
              <a:t>Nicht nur nach der 4. und 5. Klasse gibt es weitere Wechselmöglichkeiten. Auch in den höheren Jahrgangsstufen gibt es immer wieder Möglichkeiten die Schullaufbahn zu verändern. </a:t>
            </a:r>
            <a:br/>
            <a:r>
              <a:rPr b="0"/>
              <a:t>- besonders zu erwähnen sind die Möglichkeiten an der Mittelschule zum Wechsel an den M-Zug. Der M-Zug an der Mittelschule (nach der 6. Klasse 2,66) führt nach 10 Schuljahren ebenso zum Mittleren Schulabschluss, wie nach 10 Jahren Gym oder RS oder WS. Auch an die Wirtschaftsschule gibt es (je nach Landkreis) verschiedene Einstiegsmöglichkeiten. Das Besondere dabei ist, dass man z.B. in den M-Zug mit bestimmten Noten (2,33) </a:t>
            </a:r>
            <a:r>
              <a:t>auch nach der 7., 8. und 9. Klasse wechseln kann.</a:t>
            </a:r>
            <a:r>
              <a:rPr b="0"/>
              <a:t> (Ähnlich WS! Regional unterschiedlich ab 6., 7. Klasse – bitte verantwortliche GS-Lehrkraft auswählen, was regional besondere Bedeutung hat.)</a:t>
            </a:r>
          </a:p>
          <a:p>
            <a:pPr>
              <a:defRPr b="1"/>
            </a:pPr>
            <a:r>
              <a:t>(Wir versuchen den Wechseln, egal in welche Richtung die Besonderheit zu nehmen…)</a:t>
            </a:r>
          </a:p>
          <a:p>
            <a:pPr>
              <a:buSzPct val="100000"/>
              <a:buChar char="-"/>
            </a:pPr>
            <a:r>
              <a:t>Wichtig zu erwähnen sind auch die Wechselmöglichkeiten von einem Gym an RS/MS/WS oder von der RS an MS usw. Immer wieder bemerken Schüler, dass sie an der Schule, die sie wählten, nicht mehr gut lernen können oder nicht mehr erfolgreich sind. </a:t>
            </a:r>
            <a:br/>
            <a:r>
              <a:t>Dann ist es wichtig an der Situation etwas zu verändern, denn sonst wirkt das Lernen häufig in die Familien hinein und sorgt für viel Unruhe oder Ärger. </a:t>
            </a:r>
          </a:p>
          <a:p>
            <a:pPr marL="171450" indent="-171450">
              <a:buSzPct val="100000"/>
              <a:buChar char="➢"/>
            </a:pPr>
            <a:r>
              <a:t>Wenn so eine unsichere schulische Phase auftritt, wenden Sie sich schnell genug an die (an uns) Beratungslehrkräfte, um Anregungen für das Lernen zu erhalten oder auch über alternative schulische Möglichkeiten nachzudenken. </a:t>
            </a:r>
            <a:br/>
            <a:r>
              <a:t>Ein Wechsel der Schulform kommt häufig vor und ist heutzutage kein Makel mehr. Die Schüler kennen sich teilweise von der Grundschule oder aus dem Verein und freuen sich auch auf neue Mitschülerinnen und Mitschüler.</a:t>
            </a:r>
          </a:p>
          <a:p>
            <a:pPr marL="171450" indent="-171450">
              <a:buSzPct val="100000"/>
              <a:buChar char="➢"/>
            </a:pPr>
            <a:r>
              <a:t>Sie wissen vom Informationselternabend, dass die Schulabschlüsse an allen Schulen erreicht werden und dass jeder Schulabschluss die Möglichkeit eröffnet, den folgenden anzustreben. Doch dazu erzählen Ihnen jetzt die Beratungslehrkräfte der verschiedenen Schularten mehr.</a:t>
            </a:r>
          </a:p>
        </p:txBody>
      </p:sp>
    </p:spTree>
    <p:extLst>
      <p:ext uri="{BB962C8B-B14F-4D97-AF65-F5344CB8AC3E}">
        <p14:creationId xmlns:p14="http://schemas.microsoft.com/office/powerpoint/2010/main" val="138634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 name="Shape 533"/>
          <p:cNvSpPr>
            <a:spLocks noGrp="1" noRot="1" noChangeAspect="1"/>
          </p:cNvSpPr>
          <p:nvPr>
            <p:ph type="sldImg"/>
          </p:nvPr>
        </p:nvSpPr>
        <p:spPr>
          <a:prstGeom prst="rect">
            <a:avLst/>
          </a:prstGeom>
        </p:spPr>
        <p:txBody>
          <a:bodyPr/>
          <a:lstStyle/>
          <a:p>
            <a:endParaRPr/>
          </a:p>
        </p:txBody>
      </p:sp>
      <p:sp>
        <p:nvSpPr>
          <p:cNvPr id="534" name="Shape 534"/>
          <p:cNvSpPr>
            <a:spLocks noGrp="1"/>
          </p:cNvSpPr>
          <p:nvPr>
            <p:ph type="body" sz="quarter" idx="1"/>
          </p:nvPr>
        </p:nvSpPr>
        <p:spPr>
          <a:prstGeom prst="rect">
            <a:avLst/>
          </a:prstGeom>
        </p:spPr>
        <p:txBody>
          <a:bodyPr/>
          <a:lstStyle/>
          <a:p>
            <a:pPr>
              <a:defRPr b="1"/>
            </a:pPr>
            <a:r>
              <a:t>Als Schule zum Erreichen des Mittleren Schulabschlusses</a:t>
            </a:r>
            <a:r>
              <a:rPr b="0"/>
              <a:t>: Wirtschaftsschule (kaufmännische Ausrichtung)</a:t>
            </a:r>
          </a:p>
          <a:p>
            <a:pPr>
              <a:defRPr b="1"/>
            </a:pPr>
            <a:r>
              <a:t>Für die grundlegende Ausbildung: </a:t>
            </a:r>
            <a:r>
              <a:rPr b="0"/>
              <a:t>Berufsschulen (bei dualen Ausbildungen in den Bereichen Metall, Wirtschaft, Ernährung, Medizin, Körperpflege, Bau, Holz etc. ) und Berufsfachschulen (rein schulische Ausbildung, incl. Praktika, z.B. Kinderpflege, Ernährung und Versorgung etc. )</a:t>
            </a:r>
          </a:p>
          <a:p>
            <a:pPr>
              <a:defRPr b="1"/>
            </a:pPr>
            <a:r>
              <a:t>Für die Weiterbildung: </a:t>
            </a:r>
            <a:r>
              <a:rPr b="0"/>
              <a:t>Fachakademien (z.B. Sozialpädagogik, Ernährungs- und Versorgungsmanagement etc.) und Fachschulen (z.B. Meisterschulen, Technikerschulen etc.)</a:t>
            </a:r>
          </a:p>
          <a:p>
            <a:pPr>
              <a:defRPr b="1"/>
            </a:pPr>
            <a:r>
              <a:t>Für die Vorbereitung auf ein evtl. Studium:</a:t>
            </a:r>
            <a:r>
              <a:rPr b="0"/>
              <a:t> Fachoberschule (FOS) und Berufsoberschule (BOS) in den bereits genannten unterschiedlichen Ausbildungsrichtungen (Agrarwirtschaft, Bio- und Umwelttechnologie, Gestaltung, Gesundheit, Internationale Wirtschaft, Sozialwesen, Technik, Wirtschaft und Verwaltung)</a:t>
            </a:r>
          </a:p>
        </p:txBody>
      </p:sp>
    </p:spTree>
    <p:extLst>
      <p:ext uri="{BB962C8B-B14F-4D97-AF65-F5344CB8AC3E}">
        <p14:creationId xmlns:p14="http://schemas.microsoft.com/office/powerpoint/2010/main" val="4132880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de-DE"/>
              <a:t>Titelmasterformat durch Klicken bearbeiten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endParaRPr lang="en-US" dirty="0"/>
          </a:p>
        </p:txBody>
      </p:sp>
      <p:sp>
        <p:nvSpPr>
          <p:cNvPr id="4" name="Date Placeholder 3"/>
          <p:cNvSpPr>
            <a:spLocks noGrp="1"/>
          </p:cNvSpPr>
          <p:nvPr>
            <p:ph type="dt" sz="half" idx="10"/>
          </p:nvPr>
        </p:nvSpPr>
        <p:spPr/>
        <p:txBody>
          <a:bodyPr/>
          <a:lstStyle/>
          <a:p>
            <a:fld id="{66E8D775-7DD0-428C-80D6-A95732CBD301}" type="datetimeFigureOut">
              <a:rPr lang="de-DE" smtClean="0"/>
              <a:t>13.11.2020</a:t>
            </a:fld>
            <a:endParaRPr lang="de-DE"/>
          </a:p>
        </p:txBody>
      </p:sp>
      <p:sp>
        <p:nvSpPr>
          <p:cNvPr id="5" name="Footer Placeholder 4"/>
          <p:cNvSpPr>
            <a:spLocks noGrp="1"/>
          </p:cNvSpPr>
          <p:nvPr>
            <p:ph type="ftr" sz="quarter" idx="11"/>
          </p:nvPr>
        </p:nvSpPr>
        <p:spPr/>
        <p:txBody>
          <a:bodyPr/>
          <a:lstStyle/>
          <a:p>
            <a:endParaRPr lang="de-DE"/>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3452617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de-DE"/>
              <a:t>Titelmasterformat durch Klicken bearbeiten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66E8D775-7DD0-428C-80D6-A95732CBD301}" type="datetimeFigureOut">
              <a:rPr lang="de-DE" smtClean="0"/>
              <a:t>13.11.2020</a:t>
            </a:fld>
            <a:endParaRPr lang="de-DE"/>
          </a:p>
        </p:txBody>
      </p:sp>
      <p:sp>
        <p:nvSpPr>
          <p:cNvPr id="5" name="Footer Placeholder 4"/>
          <p:cNvSpPr>
            <a:spLocks noGrp="1"/>
          </p:cNvSpPr>
          <p:nvPr>
            <p:ph type="ftr" sz="quarter" idx="11"/>
          </p:nvPr>
        </p:nvSpPr>
        <p:spPr/>
        <p:txBody>
          <a:bodyPr/>
          <a:lstStyle/>
          <a:p>
            <a:endParaRPr lang="de-D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3549886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e Placeholder 3"/>
          <p:cNvSpPr>
            <a:spLocks noGrp="1"/>
          </p:cNvSpPr>
          <p:nvPr>
            <p:ph type="dt" sz="half" idx="10"/>
          </p:nvPr>
        </p:nvSpPr>
        <p:spPr/>
        <p:txBody>
          <a:bodyPr/>
          <a:lstStyle/>
          <a:p>
            <a:fld id="{66E8D775-7DD0-428C-80D6-A95732CBD301}" type="datetimeFigureOut">
              <a:rPr lang="de-DE" smtClean="0"/>
              <a:t>13.11.2020</a:t>
            </a:fld>
            <a:endParaRPr lang="de-DE"/>
          </a:p>
        </p:txBody>
      </p:sp>
      <p:sp>
        <p:nvSpPr>
          <p:cNvPr id="5" name="Footer Placeholder 4"/>
          <p:cNvSpPr>
            <a:spLocks noGrp="1"/>
          </p:cNvSpPr>
          <p:nvPr>
            <p:ph type="ftr" sz="quarter" idx="11"/>
          </p:nvPr>
        </p:nvSpPr>
        <p:spPr/>
        <p:txBody>
          <a:bodyPr/>
          <a:lstStyle/>
          <a:p>
            <a:endParaRPr lang="de-DE"/>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913194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66E8D775-7DD0-428C-80D6-A95732CBD301}" type="datetimeFigureOut">
              <a:rPr lang="de-DE" smtClean="0"/>
              <a:t>13.11.2020</a:t>
            </a:fld>
            <a:endParaRPr lang="de-DE"/>
          </a:p>
        </p:txBody>
      </p:sp>
      <p:sp>
        <p:nvSpPr>
          <p:cNvPr id="6" name="Footer Placeholder 5"/>
          <p:cNvSpPr>
            <a:spLocks noGrp="1"/>
          </p:cNvSpPr>
          <p:nvPr>
            <p:ph type="ftr" sz="quarter" idx="11"/>
          </p:nvPr>
        </p:nvSpPr>
        <p:spPr/>
        <p:txBody>
          <a:bodyPr/>
          <a:lstStyle/>
          <a:p>
            <a:endParaRPr lang="de-DE"/>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506818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de-DE"/>
              <a:t>Titelmasterformat durch Klicken bearbeiten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66E8D775-7DD0-428C-80D6-A95732CBD301}" type="datetimeFigureOut">
              <a:rPr lang="de-DE" smtClean="0"/>
              <a:t>13.11.2020</a:t>
            </a:fld>
            <a:endParaRPr lang="de-DE"/>
          </a:p>
        </p:txBody>
      </p:sp>
      <p:sp>
        <p:nvSpPr>
          <p:cNvPr id="8" name="Footer Placeholder 7"/>
          <p:cNvSpPr>
            <a:spLocks noGrp="1"/>
          </p:cNvSpPr>
          <p:nvPr>
            <p:ph type="ftr" sz="quarter" idx="11"/>
          </p:nvPr>
        </p:nvSpPr>
        <p:spPr/>
        <p:txBody>
          <a:bodyPr/>
          <a:lstStyle/>
          <a:p>
            <a:endParaRPr lang="de-DE"/>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1168220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Date Placeholder 2"/>
          <p:cNvSpPr>
            <a:spLocks noGrp="1"/>
          </p:cNvSpPr>
          <p:nvPr>
            <p:ph type="dt" sz="half" idx="10"/>
          </p:nvPr>
        </p:nvSpPr>
        <p:spPr/>
        <p:txBody>
          <a:bodyPr/>
          <a:lstStyle/>
          <a:p>
            <a:fld id="{66E8D775-7DD0-428C-80D6-A95732CBD301}" type="datetimeFigureOut">
              <a:rPr lang="de-DE" smtClean="0"/>
              <a:t>13.11.2020</a:t>
            </a:fld>
            <a:endParaRPr lang="de-DE"/>
          </a:p>
        </p:txBody>
      </p:sp>
      <p:sp>
        <p:nvSpPr>
          <p:cNvPr id="4" name="Footer Placeholder 3"/>
          <p:cNvSpPr>
            <a:spLocks noGrp="1"/>
          </p:cNvSpPr>
          <p:nvPr>
            <p:ph type="ftr" sz="quarter" idx="11"/>
          </p:nvPr>
        </p:nvSpPr>
        <p:spPr/>
        <p:txBody>
          <a:bodyPr/>
          <a:lstStyle/>
          <a:p>
            <a:endParaRPr lang="de-DE"/>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2289684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E8D775-7DD0-428C-80D6-A95732CBD301}" type="datetimeFigureOut">
              <a:rPr lang="de-DE" smtClean="0"/>
              <a:t>13.11.2020</a:t>
            </a:fld>
            <a:endParaRPr lang="de-DE"/>
          </a:p>
        </p:txBody>
      </p:sp>
      <p:sp>
        <p:nvSpPr>
          <p:cNvPr id="3" name="Footer Placeholder 2"/>
          <p:cNvSpPr>
            <a:spLocks noGrp="1"/>
          </p:cNvSpPr>
          <p:nvPr>
            <p:ph type="ftr" sz="quarter" idx="11"/>
          </p:nvPr>
        </p:nvSpPr>
        <p:spPr/>
        <p:txBody>
          <a:bodyPr/>
          <a:lstStyle/>
          <a:p>
            <a:endParaRPr lang="de-DE"/>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3626886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de-DE"/>
              <a:t>Titelmasterformat durch Klicken bearbeiten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e Placeholder 4"/>
          <p:cNvSpPr>
            <a:spLocks noGrp="1"/>
          </p:cNvSpPr>
          <p:nvPr>
            <p:ph type="dt" sz="half" idx="10"/>
          </p:nvPr>
        </p:nvSpPr>
        <p:spPr/>
        <p:txBody>
          <a:bodyPr/>
          <a:lstStyle/>
          <a:p>
            <a:fld id="{66E8D775-7DD0-428C-80D6-A95732CBD301}" type="datetimeFigureOut">
              <a:rPr lang="de-DE" smtClean="0"/>
              <a:t>13.11.2020</a:t>
            </a:fld>
            <a:endParaRPr lang="de-DE"/>
          </a:p>
        </p:txBody>
      </p:sp>
      <p:sp>
        <p:nvSpPr>
          <p:cNvPr id="6" name="Footer Placeholder 5"/>
          <p:cNvSpPr>
            <a:spLocks noGrp="1"/>
          </p:cNvSpPr>
          <p:nvPr>
            <p:ph type="ftr" sz="quarter" idx="11"/>
          </p:nvPr>
        </p:nvSpPr>
        <p:spPr/>
        <p:txBody>
          <a:bodyPr/>
          <a:lstStyle/>
          <a:p>
            <a:endParaRPr lang="de-DE"/>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1544065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de-DE"/>
              <a:t>Titelmasterformat durch Klicken bearbeiten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e Placeholder 4"/>
          <p:cNvSpPr>
            <a:spLocks noGrp="1"/>
          </p:cNvSpPr>
          <p:nvPr>
            <p:ph type="dt" sz="half" idx="10"/>
          </p:nvPr>
        </p:nvSpPr>
        <p:spPr/>
        <p:txBody>
          <a:bodyPr/>
          <a:lstStyle/>
          <a:p>
            <a:fld id="{66E8D775-7DD0-428C-80D6-A95732CBD301}" type="datetimeFigureOut">
              <a:rPr lang="de-DE" smtClean="0"/>
              <a:t>13.11.2020</a:t>
            </a:fld>
            <a:endParaRPr lang="de-DE"/>
          </a:p>
        </p:txBody>
      </p:sp>
      <p:sp>
        <p:nvSpPr>
          <p:cNvPr id="6" name="Footer Placeholder 5"/>
          <p:cNvSpPr>
            <a:spLocks noGrp="1"/>
          </p:cNvSpPr>
          <p:nvPr>
            <p:ph type="ftr" sz="quarter" idx="11"/>
          </p:nvPr>
        </p:nvSpPr>
        <p:spPr/>
        <p:txBody>
          <a:bodyPr/>
          <a:lstStyle/>
          <a:p>
            <a:endParaRPr lang="de-D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900838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e Placeholder 3"/>
          <p:cNvSpPr>
            <a:spLocks noGrp="1"/>
          </p:cNvSpPr>
          <p:nvPr>
            <p:ph type="dt" sz="half" idx="10"/>
          </p:nvPr>
        </p:nvSpPr>
        <p:spPr/>
        <p:txBody>
          <a:bodyPr/>
          <a:lstStyle/>
          <a:p>
            <a:fld id="{66E8D775-7DD0-428C-80D6-A95732CBD301}" type="datetimeFigureOut">
              <a:rPr lang="de-DE" smtClean="0"/>
              <a:t>13.11.2020</a:t>
            </a:fld>
            <a:endParaRPr lang="de-DE"/>
          </a:p>
        </p:txBody>
      </p:sp>
      <p:sp>
        <p:nvSpPr>
          <p:cNvPr id="5" name="Footer Placeholder 4"/>
          <p:cNvSpPr>
            <a:spLocks noGrp="1"/>
          </p:cNvSpPr>
          <p:nvPr>
            <p:ph type="ftr" sz="quarter" idx="11"/>
          </p:nvPr>
        </p:nvSpPr>
        <p:spPr/>
        <p:txBody>
          <a:bodyPr/>
          <a:lstStyle/>
          <a:p>
            <a:endParaRPr lang="de-DE"/>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2443103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de-DE"/>
              <a:t>Titelmasterformat durch Klicken bearbeiten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Textmasterformat bearbeiten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e Placeholder 3"/>
          <p:cNvSpPr>
            <a:spLocks noGrp="1"/>
          </p:cNvSpPr>
          <p:nvPr>
            <p:ph type="dt" sz="half" idx="10"/>
          </p:nvPr>
        </p:nvSpPr>
        <p:spPr/>
        <p:txBody>
          <a:bodyPr/>
          <a:lstStyle/>
          <a:p>
            <a:fld id="{66E8D775-7DD0-428C-80D6-A95732CBD301}" type="datetimeFigureOut">
              <a:rPr lang="de-DE" smtClean="0"/>
              <a:t>13.11.2020</a:t>
            </a:fld>
            <a:endParaRPr lang="de-DE"/>
          </a:p>
        </p:txBody>
      </p:sp>
      <p:sp>
        <p:nvSpPr>
          <p:cNvPr id="5" name="Footer Placeholder 4"/>
          <p:cNvSpPr>
            <a:spLocks noGrp="1"/>
          </p:cNvSpPr>
          <p:nvPr>
            <p:ph type="ftr" sz="quarter" idx="11"/>
          </p:nvPr>
        </p:nvSpPr>
        <p:spPr/>
        <p:txBody>
          <a:bodyPr/>
          <a:lstStyle/>
          <a:p>
            <a:endParaRPr lang="de-DE"/>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7B00ADF-39B6-4BEB-AB59-8CF44CBC1354}" type="slidenum">
              <a:rPr lang="de-DE" smtClean="0"/>
              <a:t>‹Nr.›</a:t>
            </a:fld>
            <a:endParaRPr lang="de-DE"/>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76149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de-DE"/>
              <a:t>Titelmasterformat durch Klicken bearbeiten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de-DE"/>
              <a:t>Textmasterformat bearbeiten</a:t>
            </a:r>
          </a:p>
        </p:txBody>
      </p:sp>
      <p:sp>
        <p:nvSpPr>
          <p:cNvPr id="5" name="Date Placeholder 4"/>
          <p:cNvSpPr>
            <a:spLocks noGrp="1"/>
          </p:cNvSpPr>
          <p:nvPr>
            <p:ph type="dt" sz="half" idx="10"/>
          </p:nvPr>
        </p:nvSpPr>
        <p:spPr/>
        <p:txBody>
          <a:bodyPr/>
          <a:lstStyle/>
          <a:p>
            <a:fld id="{66E8D775-7DD0-428C-80D6-A95732CBD301}" type="datetimeFigureOut">
              <a:rPr lang="de-DE" smtClean="0"/>
              <a:t>13.11.2020</a:t>
            </a:fld>
            <a:endParaRPr lang="de-DE"/>
          </a:p>
        </p:txBody>
      </p:sp>
      <p:sp>
        <p:nvSpPr>
          <p:cNvPr id="6" name="Footer Placeholder 5"/>
          <p:cNvSpPr>
            <a:spLocks noGrp="1"/>
          </p:cNvSpPr>
          <p:nvPr>
            <p:ph type="ftr" sz="quarter" idx="11"/>
          </p:nvPr>
        </p:nvSpPr>
        <p:spPr/>
        <p:txBody>
          <a:bodyPr/>
          <a:lstStyle/>
          <a:p>
            <a:endParaRPr lang="de-D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2603729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de-DE"/>
              <a:t>Titelmasterformat durch Klicken bearbeiten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Textmasterformat bearbeiten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de-DE"/>
              <a:t>Textmasterformat bearbeiten</a:t>
            </a:r>
          </a:p>
        </p:txBody>
      </p:sp>
      <p:sp>
        <p:nvSpPr>
          <p:cNvPr id="5" name="Date Placeholder 4"/>
          <p:cNvSpPr>
            <a:spLocks noGrp="1"/>
          </p:cNvSpPr>
          <p:nvPr>
            <p:ph type="dt" sz="half" idx="10"/>
          </p:nvPr>
        </p:nvSpPr>
        <p:spPr/>
        <p:txBody>
          <a:bodyPr/>
          <a:lstStyle/>
          <a:p>
            <a:fld id="{66E8D775-7DD0-428C-80D6-A95732CBD301}" type="datetimeFigureOut">
              <a:rPr lang="de-DE" smtClean="0"/>
              <a:t>13.11.2020</a:t>
            </a:fld>
            <a:endParaRPr lang="de-DE"/>
          </a:p>
        </p:txBody>
      </p:sp>
      <p:sp>
        <p:nvSpPr>
          <p:cNvPr id="6" name="Footer Placeholder 5"/>
          <p:cNvSpPr>
            <a:spLocks noGrp="1"/>
          </p:cNvSpPr>
          <p:nvPr>
            <p:ph type="ftr" sz="quarter" idx="11"/>
          </p:nvPr>
        </p:nvSpPr>
        <p:spPr/>
        <p:txBody>
          <a:bodyPr/>
          <a:lstStyle/>
          <a:p>
            <a:endParaRPr lang="de-DE"/>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7B00ADF-39B6-4BEB-AB59-8CF44CBC1354}" type="slidenum">
              <a:rPr lang="de-DE" smtClean="0"/>
              <a:t>‹Nr.›</a:t>
            </a:fld>
            <a:endParaRPr lang="de-DE"/>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22020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de-DE"/>
              <a:t>Titelmasterformat durch Klicken bearbeiten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Textmasterformat bearbeiten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de-DE"/>
              <a:t>Textmasterformat bearbeiten</a:t>
            </a:r>
          </a:p>
        </p:txBody>
      </p:sp>
      <p:sp>
        <p:nvSpPr>
          <p:cNvPr id="5" name="Date Placeholder 4"/>
          <p:cNvSpPr>
            <a:spLocks noGrp="1"/>
          </p:cNvSpPr>
          <p:nvPr>
            <p:ph type="dt" sz="half" idx="10"/>
          </p:nvPr>
        </p:nvSpPr>
        <p:spPr/>
        <p:txBody>
          <a:bodyPr/>
          <a:lstStyle/>
          <a:p>
            <a:fld id="{66E8D775-7DD0-428C-80D6-A95732CBD301}" type="datetimeFigureOut">
              <a:rPr lang="de-DE" smtClean="0"/>
              <a:t>13.11.2020</a:t>
            </a:fld>
            <a:endParaRPr lang="de-DE"/>
          </a:p>
        </p:txBody>
      </p:sp>
      <p:sp>
        <p:nvSpPr>
          <p:cNvPr id="6" name="Footer Placeholder 5"/>
          <p:cNvSpPr>
            <a:spLocks noGrp="1"/>
          </p:cNvSpPr>
          <p:nvPr>
            <p:ph type="ftr" sz="quarter" idx="11"/>
          </p:nvPr>
        </p:nvSpPr>
        <p:spPr/>
        <p:txBody>
          <a:bodyPr/>
          <a:lstStyle/>
          <a:p>
            <a:endParaRPr lang="de-D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31361717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Vertical Text Placeholder 2"/>
          <p:cNvSpPr>
            <a:spLocks noGrp="1"/>
          </p:cNvSpPr>
          <p:nvPr>
            <p:ph type="body" orient="vert" idx="1"/>
          </p:nvPr>
        </p:nvSpPr>
        <p:spPr/>
        <p:txBody>
          <a:bodyPr vert="eaVert" ancho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66E8D775-7DD0-428C-80D6-A95732CBD301}" type="datetimeFigureOut">
              <a:rPr lang="de-DE" smtClean="0"/>
              <a:t>13.11.2020</a:t>
            </a:fld>
            <a:endParaRPr lang="de-DE"/>
          </a:p>
        </p:txBody>
      </p:sp>
      <p:sp>
        <p:nvSpPr>
          <p:cNvPr id="5" name="Footer Placeholder 4"/>
          <p:cNvSpPr>
            <a:spLocks noGrp="1"/>
          </p:cNvSpPr>
          <p:nvPr>
            <p:ph type="ftr" sz="quarter" idx="11"/>
          </p:nvPr>
        </p:nvSpPr>
        <p:spPr/>
        <p:txBody>
          <a:bodyPr/>
          <a:lstStyle/>
          <a:p>
            <a:endParaRPr lang="de-D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15955825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66E8D775-7DD0-428C-80D6-A95732CBD301}" type="datetimeFigureOut">
              <a:rPr lang="de-DE" smtClean="0"/>
              <a:t>13.11.2020</a:t>
            </a:fld>
            <a:endParaRPr lang="de-DE"/>
          </a:p>
        </p:txBody>
      </p:sp>
      <p:sp>
        <p:nvSpPr>
          <p:cNvPr id="5" name="Footer Placeholder 4"/>
          <p:cNvSpPr>
            <a:spLocks noGrp="1"/>
          </p:cNvSpPr>
          <p:nvPr>
            <p:ph type="ftr" sz="quarter" idx="11"/>
          </p:nvPr>
        </p:nvSpPr>
        <p:spPr/>
        <p:txBody>
          <a:bodyPr/>
          <a:lstStyle/>
          <a:p>
            <a:endParaRPr lang="de-D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7B00ADF-39B6-4BEB-AB59-8CF44CBC1354}" type="slidenum">
              <a:rPr lang="de-DE" smtClean="0"/>
              <a:t>‹Nr.›</a:t>
            </a:fld>
            <a:endParaRPr lang="de-DE"/>
          </a:p>
        </p:txBody>
      </p:sp>
    </p:spTree>
    <p:extLst>
      <p:ext uri="{BB962C8B-B14F-4D97-AF65-F5344CB8AC3E}">
        <p14:creationId xmlns:p14="http://schemas.microsoft.com/office/powerpoint/2010/main" val="528775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de-DE"/>
              <a:t>Titelmasterformat durch Klicken bearbeiten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6E8D775-7DD0-428C-80D6-A95732CBD301}" type="datetimeFigureOut">
              <a:rPr lang="de-DE" smtClean="0"/>
              <a:t>13.11.2020</a:t>
            </a:fld>
            <a:endParaRPr lang="de-DE"/>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de-DE"/>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7B00ADF-39B6-4BEB-AB59-8CF44CBC1354}" type="slidenum">
              <a:rPr lang="de-DE" smtClean="0"/>
              <a:t>‹Nr.›</a:t>
            </a:fld>
            <a:endParaRPr lang="de-DE"/>
          </a:p>
        </p:txBody>
      </p:sp>
    </p:spTree>
    <p:extLst>
      <p:ext uri="{BB962C8B-B14F-4D97-AF65-F5344CB8AC3E}">
        <p14:creationId xmlns:p14="http://schemas.microsoft.com/office/powerpoint/2010/main" val="41077025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mailto:andrea.baumueller@mes-raubling.de" TargetMode="External"/><Relationship Id="rId2" Type="http://schemas.openxmlformats.org/officeDocument/2006/relationships/hyperlink" Target="mailto:beratungkuerbis@web.de" TargetMode="External"/><Relationship Id="rId1" Type="http://schemas.openxmlformats.org/officeDocument/2006/relationships/slideLayout" Target="../slideLayouts/slideLayout6.xml"/><Relationship Id="rId4" Type="http://schemas.openxmlformats.org/officeDocument/2006/relationships/hyperlink" Target="mailto:anja.gehring@gym-raubling.de"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442908" y="1463040"/>
            <a:ext cx="8915399" cy="2218945"/>
          </a:xfrm>
        </p:spPr>
        <p:txBody>
          <a:bodyPr>
            <a:normAutofit fontScale="90000"/>
          </a:bodyPr>
          <a:lstStyle/>
          <a:p>
            <a:pPr algn="ctr"/>
            <a:r>
              <a:rPr lang="de-DE" dirty="0">
                <a:solidFill>
                  <a:srgbClr val="7030A0"/>
                </a:solidFill>
              </a:rPr>
              <a:t>Informationen zum Übertritt an  die weiterführenden Schulen</a:t>
            </a:r>
          </a:p>
        </p:txBody>
      </p:sp>
      <p:sp>
        <p:nvSpPr>
          <p:cNvPr id="3" name="Untertitel 2"/>
          <p:cNvSpPr>
            <a:spLocks noGrp="1"/>
          </p:cNvSpPr>
          <p:nvPr>
            <p:ph type="subTitle" idx="1"/>
          </p:nvPr>
        </p:nvSpPr>
        <p:spPr/>
        <p:txBody>
          <a:bodyPr>
            <a:normAutofit/>
          </a:bodyPr>
          <a:lstStyle/>
          <a:p>
            <a:pPr algn="ctr"/>
            <a:endParaRPr lang="de-DE" dirty="0">
              <a:solidFill>
                <a:srgbClr val="00B050"/>
              </a:solidFill>
            </a:endParaRPr>
          </a:p>
          <a:p>
            <a:pPr algn="ctr"/>
            <a:r>
              <a:rPr lang="de-DE" dirty="0">
                <a:solidFill>
                  <a:srgbClr val="00B050"/>
                </a:solidFill>
              </a:rPr>
              <a:t>Kurze Zusammenstellung der wesentlichen </a:t>
            </a:r>
            <a:r>
              <a:rPr lang="de-DE" dirty="0" smtClean="0">
                <a:solidFill>
                  <a:srgbClr val="00B050"/>
                </a:solidFill>
              </a:rPr>
              <a:t>Inhalte</a:t>
            </a:r>
          </a:p>
          <a:p>
            <a:pPr algn="ctr"/>
            <a:r>
              <a:rPr lang="de-DE" sz="1100" dirty="0" smtClean="0">
                <a:solidFill>
                  <a:schemeClr val="tx1"/>
                </a:solidFill>
              </a:rPr>
              <a:t>Konzeption R. Kürbis, BL; Korrektur gelesen durch </a:t>
            </a:r>
            <a:r>
              <a:rPr lang="de-DE" sz="1100" dirty="0" err="1" smtClean="0">
                <a:solidFill>
                  <a:schemeClr val="tx1"/>
                </a:solidFill>
              </a:rPr>
              <a:t>A.Kunze</a:t>
            </a:r>
            <a:r>
              <a:rPr lang="de-DE" sz="1100" dirty="0" smtClean="0">
                <a:solidFill>
                  <a:schemeClr val="tx1"/>
                </a:solidFill>
              </a:rPr>
              <a:t>-Gehring, BL</a:t>
            </a:r>
            <a:endParaRPr lang="de-DE" sz="1100" dirty="0">
              <a:solidFill>
                <a:schemeClr val="tx1"/>
              </a:solidFill>
            </a:endParaRPr>
          </a:p>
          <a:p>
            <a:endParaRPr lang="de-DE" dirty="0">
              <a:solidFill>
                <a:srgbClr val="00B050"/>
              </a:solidFill>
            </a:endParaRPr>
          </a:p>
          <a:p>
            <a:endParaRPr lang="de-DE" dirty="0">
              <a:solidFill>
                <a:srgbClr val="00B050"/>
              </a:solidFill>
            </a:endParaRPr>
          </a:p>
          <a:p>
            <a:endParaRPr lang="de-DE" dirty="0">
              <a:solidFill>
                <a:srgbClr val="00B050"/>
              </a:solidFill>
            </a:endParaRPr>
          </a:p>
          <a:p>
            <a:endParaRPr lang="de-DE" dirty="0">
              <a:solidFill>
                <a:srgbClr val="00B050"/>
              </a:solidFill>
            </a:endParaRPr>
          </a:p>
        </p:txBody>
      </p:sp>
    </p:spTree>
    <p:extLst>
      <p:ext uri="{BB962C8B-B14F-4D97-AF65-F5344CB8AC3E}">
        <p14:creationId xmlns:p14="http://schemas.microsoft.com/office/powerpoint/2010/main" val="3489171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6632448" y="446088"/>
            <a:ext cx="4872164" cy="5414963"/>
          </a:xfrm>
          <a:solidFill>
            <a:schemeClr val="accent1">
              <a:lumMod val="40000"/>
              <a:lumOff val="60000"/>
            </a:schemeClr>
          </a:solidFill>
        </p:spPr>
        <p:txBody>
          <a:bodyPr>
            <a:normAutofit/>
          </a:bodyPr>
          <a:lstStyle/>
          <a:p>
            <a:pPr marL="0" indent="0" algn="ctr">
              <a:buNone/>
            </a:pPr>
            <a:r>
              <a:rPr lang="de-DE" sz="2400" dirty="0">
                <a:solidFill>
                  <a:schemeClr val="tx1"/>
                </a:solidFill>
              </a:rPr>
              <a:t>Im Januar:</a:t>
            </a:r>
          </a:p>
          <a:p>
            <a:pPr marL="0" indent="0" algn="ctr">
              <a:buNone/>
            </a:pPr>
            <a:r>
              <a:rPr lang="de-DE" sz="2400" dirty="0">
                <a:solidFill>
                  <a:srgbClr val="7030A0"/>
                </a:solidFill>
              </a:rPr>
              <a:t> Noteninformation der bisher erreichten Leistungen.</a:t>
            </a:r>
          </a:p>
          <a:p>
            <a:pPr marL="0" indent="0" algn="ctr">
              <a:buNone/>
            </a:pPr>
            <a:endParaRPr lang="de-DE" sz="2400" dirty="0">
              <a:solidFill>
                <a:srgbClr val="7030A0"/>
              </a:solidFill>
            </a:endParaRPr>
          </a:p>
          <a:p>
            <a:pPr marL="0" indent="0" algn="ctr">
              <a:buNone/>
            </a:pPr>
            <a:r>
              <a:rPr lang="de-DE" sz="2400" dirty="0">
                <a:solidFill>
                  <a:schemeClr val="tx1"/>
                </a:solidFill>
              </a:rPr>
              <a:t>Erste Maiwoche:</a:t>
            </a:r>
          </a:p>
          <a:p>
            <a:pPr marL="0" indent="0" algn="ctr">
              <a:buNone/>
            </a:pPr>
            <a:r>
              <a:rPr lang="de-DE" sz="2400" dirty="0" err="1">
                <a:solidFill>
                  <a:srgbClr val="7030A0"/>
                </a:solidFill>
              </a:rPr>
              <a:t>Übertrittszeugnis</a:t>
            </a:r>
            <a:r>
              <a:rPr lang="de-DE" sz="2400" dirty="0">
                <a:solidFill>
                  <a:srgbClr val="7030A0"/>
                </a:solidFill>
              </a:rPr>
              <a:t> mit Schulempfehlung.</a:t>
            </a:r>
          </a:p>
        </p:txBody>
      </p:sp>
      <p:graphicFrame>
        <p:nvGraphicFramePr>
          <p:cNvPr id="8" name="Diagramm 7"/>
          <p:cNvGraphicFramePr/>
          <p:nvPr>
            <p:extLst>
              <p:ext uri="{D42A27DB-BD31-4B8C-83A1-F6EECF244321}">
                <p14:modId xmlns:p14="http://schemas.microsoft.com/office/powerpoint/2010/main" val="1760950487"/>
              </p:ext>
            </p:extLst>
          </p:nvPr>
        </p:nvGraphicFramePr>
        <p:xfrm>
          <a:off x="1438656" y="1074356"/>
          <a:ext cx="5038344" cy="46193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el 5"/>
          <p:cNvSpPr>
            <a:spLocks noGrp="1"/>
          </p:cNvSpPr>
          <p:nvPr>
            <p:ph type="title"/>
          </p:nvPr>
        </p:nvSpPr>
        <p:spPr>
          <a:xfrm>
            <a:off x="2479484" y="263208"/>
            <a:ext cx="3505199" cy="976312"/>
          </a:xfrm>
        </p:spPr>
        <p:txBody>
          <a:bodyPr/>
          <a:lstStyle/>
          <a:p>
            <a:pPr algn="ctr"/>
            <a:r>
              <a:rPr lang="de-DE" dirty="0">
                <a:solidFill>
                  <a:srgbClr val="7030A0"/>
                </a:solidFill>
              </a:rPr>
              <a:t>Kriterien für die richtige Wahl der Schule</a:t>
            </a:r>
          </a:p>
        </p:txBody>
      </p:sp>
    </p:spTree>
    <p:extLst>
      <p:ext uri="{BB962C8B-B14F-4D97-AF65-F5344CB8AC3E}">
        <p14:creationId xmlns:p14="http://schemas.microsoft.com/office/powerpoint/2010/main" val="2964949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 name="Titel 1"/>
          <p:cNvSpPr txBox="1">
            <a:spLocks noGrp="1"/>
          </p:cNvSpPr>
          <p:nvPr>
            <p:ph type="title"/>
          </p:nvPr>
        </p:nvSpPr>
        <p:spPr>
          <a:xfrm>
            <a:off x="1919288" y="122753"/>
            <a:ext cx="6859483" cy="648002"/>
          </a:xfrm>
          <a:prstGeom prst="rect">
            <a:avLst/>
          </a:prstGeom>
          <a:solidFill>
            <a:srgbClr val="FFFF00"/>
          </a:solidFill>
        </p:spPr>
        <p:txBody>
          <a:bodyPr>
            <a:normAutofit fontScale="90000"/>
          </a:bodyPr>
          <a:lstStyle/>
          <a:p>
            <a:pPr algn="ctr"/>
            <a:r>
              <a:rPr lang="de-DE" dirty="0"/>
              <a:t>Übertritte nach </a:t>
            </a:r>
            <a:r>
              <a:rPr lang="de-DE" dirty="0" err="1"/>
              <a:t>Jgst</a:t>
            </a:r>
            <a:r>
              <a:rPr lang="de-DE" dirty="0"/>
              <a:t>. 4</a:t>
            </a:r>
            <a:br>
              <a:rPr lang="de-DE" dirty="0"/>
            </a:br>
            <a:endParaRPr dirty="0"/>
          </a:p>
        </p:txBody>
      </p:sp>
      <p:sp>
        <p:nvSpPr>
          <p:cNvPr id="367" name="Foliennummernplatzhalter 2"/>
          <p:cNvSpPr txBox="1">
            <a:spLocks noGrp="1"/>
          </p:cNvSpPr>
          <p:nvPr>
            <p:ph type="sldNum" sz="quarter" idx="4294967295"/>
          </p:nvPr>
        </p:nvSpPr>
        <p:spPr>
          <a:xfrm>
            <a:off x="10163573" y="6618191"/>
            <a:ext cx="127001" cy="14783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pPr/>
              <a:t>3</a:t>
            </a:fld>
            <a:endParaRPr/>
          </a:p>
        </p:txBody>
      </p:sp>
      <p:grpSp>
        <p:nvGrpSpPr>
          <p:cNvPr id="371" name="Text Box 3"/>
          <p:cNvGrpSpPr/>
          <p:nvPr/>
        </p:nvGrpSpPr>
        <p:grpSpPr>
          <a:xfrm>
            <a:off x="7369672" y="3121674"/>
            <a:ext cx="2445794" cy="1384993"/>
            <a:chOff x="-1" y="0"/>
            <a:chExt cx="2445793" cy="1384991"/>
          </a:xfrm>
        </p:grpSpPr>
        <p:sp>
          <p:nvSpPr>
            <p:cNvPr id="369" name="Rechteck"/>
            <p:cNvSpPr/>
            <p:nvPr/>
          </p:nvSpPr>
          <p:spPr>
            <a:xfrm>
              <a:off x="-1" y="0"/>
              <a:ext cx="2445793" cy="1366838"/>
            </a:xfrm>
            <a:prstGeom prst="rect">
              <a:avLst/>
            </a:prstGeom>
            <a:solidFill>
              <a:srgbClr val="FFCC99"/>
            </a:solidFill>
            <a:ln w="12700" cap="flat">
              <a:noFill/>
              <a:miter lim="400000"/>
            </a:ln>
            <a:effectLst/>
          </p:spPr>
          <p:txBody>
            <a:bodyPr wrap="square" lIns="75600" tIns="75600" rIns="75600" bIns="75600" numCol="1" anchor="t">
              <a:noAutofit/>
            </a:bodyPr>
            <a:lstStyle/>
            <a:p>
              <a:pPr algn="ctr">
                <a:defRPr sz="2400">
                  <a:latin typeface="Times New Roman"/>
                  <a:ea typeface="Times New Roman"/>
                  <a:cs typeface="Times New Roman"/>
                  <a:sym typeface="Times New Roman"/>
                </a:defRPr>
              </a:pPr>
              <a:endParaRPr sz="2400"/>
            </a:p>
          </p:txBody>
        </p:sp>
        <p:sp>
          <p:nvSpPr>
            <p:cNvPr id="370" name="4. Jgst.…"/>
            <p:cNvSpPr txBox="1"/>
            <p:nvPr/>
          </p:nvSpPr>
          <p:spPr>
            <a:xfrm>
              <a:off x="45719" y="0"/>
              <a:ext cx="2354353" cy="138499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p>
              <a:pPr algn="ctr">
                <a:defRPr sz="2400">
                  <a:latin typeface="Times New Roman"/>
                  <a:ea typeface="Times New Roman"/>
                  <a:cs typeface="Times New Roman"/>
                  <a:sym typeface="Times New Roman"/>
                </a:defRPr>
              </a:pPr>
              <a:r>
                <a:rPr sz="2400"/>
                <a:t>4. Jgst. </a:t>
              </a:r>
            </a:p>
            <a:p>
              <a:pPr algn="ctr">
                <a:defRPr sz="2400">
                  <a:latin typeface="Times New Roman"/>
                  <a:ea typeface="Times New Roman"/>
                  <a:cs typeface="Times New Roman"/>
                  <a:sym typeface="Times New Roman"/>
                </a:defRPr>
              </a:pPr>
              <a:r>
                <a:rPr sz="2400"/>
                <a:t>Grundschule</a:t>
              </a:r>
            </a:p>
            <a:p>
              <a:pPr algn="ctr">
                <a:defRPr>
                  <a:latin typeface="Times New Roman"/>
                  <a:ea typeface="Times New Roman"/>
                  <a:cs typeface="Times New Roman"/>
                  <a:sym typeface="Times New Roman"/>
                </a:defRPr>
              </a:pPr>
              <a:r>
                <a:t>Durchschnitt D/M/HSU</a:t>
              </a:r>
              <a:endParaRPr sz="2400"/>
            </a:p>
            <a:p>
              <a:pPr algn="ctr">
                <a:defRPr>
                  <a:latin typeface="Times New Roman"/>
                  <a:ea typeface="Times New Roman"/>
                  <a:cs typeface="Times New Roman"/>
                  <a:sym typeface="Times New Roman"/>
                </a:defRPr>
              </a:pPr>
              <a:r>
                <a:t> 2,33 oder besser</a:t>
              </a:r>
            </a:p>
          </p:txBody>
        </p:sp>
      </p:grpSp>
      <p:sp>
        <p:nvSpPr>
          <p:cNvPr id="372" name="Text Box 4"/>
          <p:cNvSpPr txBox="1"/>
          <p:nvPr/>
        </p:nvSpPr>
        <p:spPr>
          <a:xfrm>
            <a:off x="7377113" y="1371601"/>
            <a:ext cx="2438401" cy="830997"/>
          </a:xfrm>
          <a:prstGeom prst="rect">
            <a:avLst/>
          </a:prstGeom>
          <a:solidFill>
            <a:srgbClr val="00B0F0"/>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400">
                <a:solidFill>
                  <a:srgbClr val="FFFFFF"/>
                </a:solidFill>
                <a:latin typeface="Times New Roman"/>
                <a:ea typeface="Times New Roman"/>
                <a:cs typeface="Times New Roman"/>
                <a:sym typeface="Times New Roman"/>
              </a:defRPr>
            </a:lvl1pPr>
          </a:lstStyle>
          <a:p>
            <a:pPr>
              <a:spcAft>
                <a:spcPts val="600"/>
              </a:spcAft>
            </a:pPr>
            <a:r>
              <a:rPr dirty="0"/>
              <a:t>5. </a:t>
            </a:r>
            <a:r>
              <a:rPr dirty="0" err="1"/>
              <a:t>Jgst</a:t>
            </a:r>
            <a:r>
              <a:rPr dirty="0"/>
              <a:t>. Gymnasium</a:t>
            </a:r>
          </a:p>
        </p:txBody>
      </p:sp>
      <p:sp>
        <p:nvSpPr>
          <p:cNvPr id="373" name="Text Box 5"/>
          <p:cNvSpPr txBox="1"/>
          <p:nvPr/>
        </p:nvSpPr>
        <p:spPr>
          <a:xfrm>
            <a:off x="4648200" y="1371601"/>
            <a:ext cx="2438400" cy="830997"/>
          </a:xfrm>
          <a:prstGeom prst="rect">
            <a:avLst/>
          </a:prstGeom>
          <a:solidFill>
            <a:srgbClr val="FFC000"/>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400">
                <a:solidFill>
                  <a:srgbClr val="FFFFFF"/>
                </a:solidFill>
                <a:latin typeface="Times New Roman"/>
                <a:ea typeface="Times New Roman"/>
                <a:cs typeface="Times New Roman"/>
                <a:sym typeface="Times New Roman"/>
              </a:defRPr>
            </a:lvl1pPr>
          </a:lstStyle>
          <a:p>
            <a:r>
              <a:rPr dirty="0"/>
              <a:t>5. </a:t>
            </a:r>
            <a:r>
              <a:rPr dirty="0" err="1"/>
              <a:t>Jgst</a:t>
            </a:r>
            <a:r>
              <a:rPr dirty="0"/>
              <a:t>. </a:t>
            </a:r>
            <a:endParaRPr lang="de-DE" dirty="0"/>
          </a:p>
          <a:p>
            <a:pPr>
              <a:spcAft>
                <a:spcPts val="600"/>
              </a:spcAft>
            </a:pPr>
            <a:r>
              <a:rPr dirty="0" err="1"/>
              <a:t>Realschule</a:t>
            </a:r>
            <a:endParaRPr dirty="0"/>
          </a:p>
        </p:txBody>
      </p:sp>
      <p:sp>
        <p:nvSpPr>
          <p:cNvPr id="374" name="Text Box 6"/>
          <p:cNvSpPr txBox="1"/>
          <p:nvPr/>
        </p:nvSpPr>
        <p:spPr>
          <a:xfrm>
            <a:off x="1919289" y="1377641"/>
            <a:ext cx="2438401" cy="830997"/>
          </a:xfrm>
          <a:prstGeom prst="rect">
            <a:avLst/>
          </a:prstGeom>
          <a:solidFill>
            <a:srgbClr val="950546"/>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400">
                <a:solidFill>
                  <a:srgbClr val="FFFFFF"/>
                </a:solidFill>
                <a:latin typeface="Times New Roman"/>
                <a:ea typeface="Times New Roman"/>
                <a:cs typeface="Times New Roman"/>
                <a:sym typeface="Times New Roman"/>
              </a:defRPr>
            </a:lvl1pPr>
          </a:lstStyle>
          <a:p>
            <a:pPr>
              <a:spcAft>
                <a:spcPts val="600"/>
              </a:spcAft>
            </a:pPr>
            <a:r>
              <a:rPr dirty="0"/>
              <a:t>5. </a:t>
            </a:r>
            <a:r>
              <a:rPr dirty="0" err="1"/>
              <a:t>Jgst</a:t>
            </a:r>
            <a:r>
              <a:rPr dirty="0"/>
              <a:t>. </a:t>
            </a:r>
            <a:r>
              <a:rPr dirty="0" err="1"/>
              <a:t>Mittelschule</a:t>
            </a:r>
            <a:endParaRPr dirty="0"/>
          </a:p>
        </p:txBody>
      </p:sp>
      <p:grpSp>
        <p:nvGrpSpPr>
          <p:cNvPr id="377" name="Text Box 9"/>
          <p:cNvGrpSpPr/>
          <p:nvPr/>
        </p:nvGrpSpPr>
        <p:grpSpPr>
          <a:xfrm>
            <a:off x="4642175" y="3121675"/>
            <a:ext cx="2444427" cy="1754324"/>
            <a:chOff x="0" y="0"/>
            <a:chExt cx="2444426" cy="1754322"/>
          </a:xfrm>
        </p:grpSpPr>
        <p:sp>
          <p:nvSpPr>
            <p:cNvPr id="375" name="Rechteck"/>
            <p:cNvSpPr/>
            <p:nvPr/>
          </p:nvSpPr>
          <p:spPr>
            <a:xfrm>
              <a:off x="0" y="0"/>
              <a:ext cx="2444426" cy="1366838"/>
            </a:xfrm>
            <a:prstGeom prst="rect">
              <a:avLst/>
            </a:prstGeom>
            <a:solidFill>
              <a:srgbClr val="FFCC99"/>
            </a:solidFill>
            <a:ln w="12700" cap="flat">
              <a:noFill/>
              <a:miter lim="400000"/>
            </a:ln>
            <a:effectLst/>
          </p:spPr>
          <p:txBody>
            <a:bodyPr wrap="square" lIns="75600" tIns="75600" rIns="75600" bIns="75600" numCol="1" anchor="t">
              <a:noAutofit/>
            </a:bodyPr>
            <a:lstStyle/>
            <a:p>
              <a:pPr algn="ctr">
                <a:defRPr b="1">
                  <a:latin typeface="Times New Roman"/>
                  <a:ea typeface="Times New Roman"/>
                  <a:cs typeface="Times New Roman"/>
                  <a:sym typeface="Times New Roman"/>
                </a:defRPr>
              </a:pPr>
              <a:endParaRPr/>
            </a:p>
          </p:txBody>
        </p:sp>
        <p:sp>
          <p:nvSpPr>
            <p:cNvPr id="376" name="4. Jgst.…"/>
            <p:cNvSpPr txBox="1"/>
            <p:nvPr/>
          </p:nvSpPr>
          <p:spPr>
            <a:xfrm>
              <a:off x="45719" y="0"/>
              <a:ext cx="2352988" cy="175432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p>
              <a:pPr algn="ctr">
                <a:defRPr sz="2400">
                  <a:latin typeface="Times New Roman"/>
                  <a:ea typeface="Times New Roman"/>
                  <a:cs typeface="Times New Roman"/>
                  <a:sym typeface="Times New Roman"/>
                </a:defRPr>
              </a:pPr>
              <a:r>
                <a:rPr sz="2400"/>
                <a:t>4. Jgst. </a:t>
              </a:r>
            </a:p>
            <a:p>
              <a:pPr algn="ctr">
                <a:defRPr sz="2400">
                  <a:latin typeface="Times New Roman"/>
                  <a:ea typeface="Times New Roman"/>
                  <a:cs typeface="Times New Roman"/>
                  <a:sym typeface="Times New Roman"/>
                </a:defRPr>
              </a:pPr>
              <a:r>
                <a:rPr sz="2400"/>
                <a:t>Grundschule</a:t>
              </a:r>
            </a:p>
            <a:p>
              <a:pPr algn="ctr">
                <a:defRPr>
                  <a:latin typeface="Times New Roman"/>
                  <a:ea typeface="Times New Roman"/>
                  <a:cs typeface="Times New Roman"/>
                  <a:sym typeface="Times New Roman"/>
                </a:defRPr>
              </a:pPr>
              <a:r>
                <a:t>Durchschnitt D/M/HSU</a:t>
              </a:r>
            </a:p>
            <a:p>
              <a:pPr algn="ctr">
                <a:defRPr>
                  <a:latin typeface="Times New Roman"/>
                  <a:ea typeface="Times New Roman"/>
                  <a:cs typeface="Times New Roman"/>
                  <a:sym typeface="Times New Roman"/>
                </a:defRPr>
              </a:pPr>
              <a:r>
                <a:t> 2,66 oder besser</a:t>
              </a:r>
              <a:endParaRPr sz="2400"/>
            </a:p>
            <a:p>
              <a:pPr algn="ctr">
                <a:defRPr b="1">
                  <a:latin typeface="Times New Roman"/>
                  <a:ea typeface="Times New Roman"/>
                  <a:cs typeface="Times New Roman"/>
                  <a:sym typeface="Times New Roman"/>
                </a:defRPr>
              </a:pPr>
              <a:endParaRPr sz="2400"/>
            </a:p>
          </p:txBody>
        </p:sp>
      </p:grpSp>
      <p:grpSp>
        <p:nvGrpSpPr>
          <p:cNvPr id="380" name="Text Box 10"/>
          <p:cNvGrpSpPr/>
          <p:nvPr/>
        </p:nvGrpSpPr>
        <p:grpSpPr>
          <a:xfrm>
            <a:off x="1921438" y="3121674"/>
            <a:ext cx="2437664" cy="1366840"/>
            <a:chOff x="-1" y="-1"/>
            <a:chExt cx="2437662" cy="1366839"/>
          </a:xfrm>
        </p:grpSpPr>
        <p:sp>
          <p:nvSpPr>
            <p:cNvPr id="378" name="Rechteck"/>
            <p:cNvSpPr/>
            <p:nvPr/>
          </p:nvSpPr>
          <p:spPr>
            <a:xfrm>
              <a:off x="-1" y="-1"/>
              <a:ext cx="2437662" cy="1366839"/>
            </a:xfrm>
            <a:prstGeom prst="rect">
              <a:avLst/>
            </a:prstGeom>
            <a:solidFill>
              <a:srgbClr val="FFCC99"/>
            </a:solidFill>
            <a:ln w="12700" cap="flat">
              <a:noFill/>
              <a:miter lim="400000"/>
            </a:ln>
            <a:effectLst/>
          </p:spPr>
          <p:txBody>
            <a:bodyPr wrap="square" lIns="75600" tIns="75600" rIns="75600" bIns="75600" numCol="1" anchor="t">
              <a:noAutofit/>
            </a:bodyPr>
            <a:lstStyle/>
            <a:p>
              <a:pPr algn="ctr">
                <a:defRPr b="1">
                  <a:latin typeface="Times New Roman"/>
                  <a:ea typeface="Times New Roman"/>
                  <a:cs typeface="Times New Roman"/>
                  <a:sym typeface="Times New Roman"/>
                </a:defRPr>
              </a:pPr>
              <a:endParaRPr/>
            </a:p>
          </p:txBody>
        </p:sp>
        <p:sp>
          <p:nvSpPr>
            <p:cNvPr id="379" name="4. Jgst. Grundschule"/>
            <p:cNvSpPr txBox="1"/>
            <p:nvPr/>
          </p:nvSpPr>
          <p:spPr>
            <a:xfrm>
              <a:off x="45719" y="-1"/>
              <a:ext cx="2346222" cy="83099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lvl1pPr algn="ctr">
                <a:defRPr sz="2400">
                  <a:latin typeface="Times New Roman"/>
                  <a:ea typeface="Times New Roman"/>
                  <a:cs typeface="Times New Roman"/>
                  <a:sym typeface="Times New Roman"/>
                </a:defRPr>
              </a:lvl1pPr>
            </a:lstStyle>
            <a:p>
              <a:r>
                <a:rPr dirty="0"/>
                <a:t>4. </a:t>
              </a:r>
              <a:r>
                <a:rPr dirty="0" err="1"/>
                <a:t>Jgst</a:t>
              </a:r>
              <a:r>
                <a:rPr dirty="0"/>
                <a:t>. </a:t>
              </a:r>
              <a:r>
                <a:rPr dirty="0" err="1"/>
                <a:t>Grundschule</a:t>
              </a:r>
              <a:endParaRPr dirty="0"/>
            </a:p>
          </p:txBody>
        </p:sp>
      </p:grpSp>
      <p:sp>
        <p:nvSpPr>
          <p:cNvPr id="381" name="Line 14"/>
          <p:cNvSpPr/>
          <p:nvPr/>
        </p:nvSpPr>
        <p:spPr>
          <a:xfrm flipV="1">
            <a:off x="8473535" y="2202594"/>
            <a:ext cx="1" cy="919083"/>
          </a:xfrm>
          <a:prstGeom prst="line">
            <a:avLst/>
          </a:prstGeom>
          <a:ln w="31750">
            <a:solidFill>
              <a:srgbClr val="0099CC"/>
            </a:solidFill>
            <a:tailEnd type="triangle"/>
          </a:ln>
        </p:spPr>
        <p:txBody>
          <a:bodyPr lIns="45719" rIns="45719"/>
          <a:lstStyle/>
          <a:p>
            <a:endParaRPr/>
          </a:p>
        </p:txBody>
      </p:sp>
      <p:sp>
        <p:nvSpPr>
          <p:cNvPr id="382" name="Line 16"/>
          <p:cNvSpPr/>
          <p:nvPr/>
        </p:nvSpPr>
        <p:spPr>
          <a:xfrm flipV="1">
            <a:off x="5881247" y="2202594"/>
            <a:ext cx="1" cy="919082"/>
          </a:xfrm>
          <a:prstGeom prst="line">
            <a:avLst/>
          </a:prstGeom>
          <a:ln w="31750">
            <a:solidFill>
              <a:srgbClr val="FF6600"/>
            </a:solidFill>
            <a:tailEnd type="triangle"/>
          </a:ln>
        </p:spPr>
        <p:txBody>
          <a:bodyPr lIns="45719" rIns="45719"/>
          <a:lstStyle/>
          <a:p>
            <a:endParaRPr/>
          </a:p>
        </p:txBody>
      </p:sp>
      <p:sp>
        <p:nvSpPr>
          <p:cNvPr id="383" name="Line 27"/>
          <p:cNvSpPr/>
          <p:nvPr/>
        </p:nvSpPr>
        <p:spPr>
          <a:xfrm flipV="1">
            <a:off x="3152477" y="2202593"/>
            <a:ext cx="1" cy="919082"/>
          </a:xfrm>
          <a:prstGeom prst="line">
            <a:avLst/>
          </a:prstGeom>
          <a:ln w="31750">
            <a:solidFill>
              <a:srgbClr val="CC0066"/>
            </a:solidFill>
            <a:tailEnd type="triangle"/>
          </a:ln>
        </p:spPr>
        <p:txBody>
          <a:bodyPr lIns="45719" rIns="45719"/>
          <a:lstStyle/>
          <a:p>
            <a:endParaRPr/>
          </a:p>
        </p:txBody>
      </p:sp>
      <p:sp>
        <p:nvSpPr>
          <p:cNvPr id="384" name="Textfeld 16"/>
          <p:cNvSpPr txBox="1"/>
          <p:nvPr/>
        </p:nvSpPr>
        <p:spPr>
          <a:xfrm>
            <a:off x="3386399" y="4797153"/>
            <a:ext cx="5173291" cy="23225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5600" tIns="75600" rIns="75600" bIns="75600">
            <a:spAutoFit/>
          </a:bodyPr>
          <a:lstStyle/>
          <a:p>
            <a:pPr>
              <a:spcBef>
                <a:spcPts val="300"/>
              </a:spcBef>
              <a:defRPr b="1">
                <a:solidFill>
                  <a:schemeClr val="accent2"/>
                </a:solidFill>
                <a:latin typeface="Times New Roman"/>
                <a:ea typeface="Times New Roman"/>
                <a:cs typeface="Times New Roman"/>
                <a:sym typeface="Times New Roman"/>
              </a:defRPr>
            </a:pPr>
            <a:r>
              <a:rPr lang="de-DE" dirty="0"/>
              <a:t>Möglichkeiten zum Übertritt </a:t>
            </a:r>
            <a:r>
              <a:rPr lang="de-DE" u="sng" dirty="0"/>
              <a:t>nach</a:t>
            </a:r>
            <a:r>
              <a:rPr lang="de-DE" dirty="0"/>
              <a:t> </a:t>
            </a:r>
            <a:r>
              <a:rPr lang="de-DE" dirty="0" err="1"/>
              <a:t>Jgst</a:t>
            </a:r>
            <a:r>
              <a:rPr lang="de-DE" dirty="0"/>
              <a:t>. </a:t>
            </a:r>
            <a:r>
              <a:rPr dirty="0"/>
              <a:t>5:</a:t>
            </a:r>
          </a:p>
          <a:p>
            <a:pPr>
              <a:spcBef>
                <a:spcPts val="300"/>
              </a:spcBef>
              <a:defRPr u="sng">
                <a:solidFill>
                  <a:srgbClr val="CC0066"/>
                </a:solidFill>
                <a:latin typeface="Times New Roman"/>
                <a:ea typeface="Times New Roman"/>
                <a:cs typeface="Times New Roman"/>
                <a:sym typeface="Times New Roman"/>
              </a:defRPr>
            </a:pPr>
            <a:r>
              <a:rPr lang="de-DE" dirty="0"/>
              <a:t>von der Mittelschule:</a:t>
            </a:r>
            <a:r>
              <a:rPr dirty="0"/>
              <a:t> </a:t>
            </a:r>
          </a:p>
          <a:p>
            <a:pPr marL="285750" indent="-285750">
              <a:spcBef>
                <a:spcPts val="300"/>
              </a:spcBef>
              <a:buFont typeface="Arial" panose="020B0604020202020204" pitchFamily="34" charset="0"/>
              <a:buChar char="•"/>
              <a:defRPr>
                <a:solidFill>
                  <a:srgbClr val="FF6600"/>
                </a:solidFill>
                <a:latin typeface="Times New Roman"/>
                <a:ea typeface="Times New Roman"/>
                <a:cs typeface="Times New Roman"/>
                <a:sym typeface="Times New Roman"/>
              </a:defRPr>
            </a:pPr>
            <a:r>
              <a:rPr lang="de-DE" dirty="0">
                <a:solidFill>
                  <a:srgbClr val="FFC000"/>
                </a:solidFill>
              </a:rPr>
              <a:t>in die 5. oder 6. </a:t>
            </a:r>
            <a:r>
              <a:rPr lang="de-DE" dirty="0" err="1">
                <a:solidFill>
                  <a:srgbClr val="FFC000"/>
                </a:solidFill>
              </a:rPr>
              <a:t>Jgst</a:t>
            </a:r>
            <a:r>
              <a:rPr lang="de-DE" dirty="0">
                <a:solidFill>
                  <a:srgbClr val="FFC000"/>
                </a:solidFill>
              </a:rPr>
              <a:t>. der Realschule </a:t>
            </a:r>
          </a:p>
          <a:p>
            <a:pPr marL="285750" indent="-285750">
              <a:spcBef>
                <a:spcPts val="300"/>
              </a:spcBef>
              <a:buFont typeface="Arial" panose="020B0604020202020204" pitchFamily="34" charset="0"/>
              <a:buChar char="•"/>
              <a:defRPr>
                <a:solidFill>
                  <a:srgbClr val="FF6600"/>
                </a:solidFill>
                <a:latin typeface="Times New Roman"/>
                <a:ea typeface="Times New Roman"/>
                <a:cs typeface="Times New Roman"/>
                <a:sym typeface="Times New Roman"/>
              </a:defRPr>
            </a:pPr>
            <a:r>
              <a:rPr lang="de-DE" dirty="0">
                <a:solidFill>
                  <a:srgbClr val="FF0000"/>
                </a:solidFill>
              </a:rPr>
              <a:t>in die 5. </a:t>
            </a:r>
            <a:r>
              <a:rPr lang="de-DE" dirty="0" err="1">
                <a:solidFill>
                  <a:srgbClr val="FF0000"/>
                </a:solidFill>
              </a:rPr>
              <a:t>Jgst</a:t>
            </a:r>
            <a:r>
              <a:rPr lang="de-DE" dirty="0">
                <a:solidFill>
                  <a:srgbClr val="FF0000"/>
                </a:solidFill>
              </a:rPr>
              <a:t>. Gymnasium </a:t>
            </a:r>
          </a:p>
          <a:p>
            <a:pPr>
              <a:spcBef>
                <a:spcPts val="300"/>
              </a:spcBef>
              <a:defRPr>
                <a:solidFill>
                  <a:srgbClr val="FF6600"/>
                </a:solidFill>
                <a:latin typeface="Times New Roman"/>
                <a:ea typeface="Times New Roman"/>
                <a:cs typeface="Times New Roman"/>
                <a:sym typeface="Times New Roman"/>
              </a:defRPr>
            </a:pPr>
            <a:r>
              <a:rPr lang="de-DE" u="sng" dirty="0">
                <a:solidFill>
                  <a:srgbClr val="FFC000"/>
                </a:solidFill>
              </a:rPr>
              <a:t>aus der Realschule</a:t>
            </a:r>
          </a:p>
          <a:p>
            <a:pPr marL="285750" indent="-285750">
              <a:spcBef>
                <a:spcPts val="300"/>
              </a:spcBef>
              <a:buFont typeface="Arial" panose="020B0604020202020204" pitchFamily="34" charset="0"/>
              <a:buChar char="•"/>
              <a:defRPr>
                <a:solidFill>
                  <a:srgbClr val="FF6600"/>
                </a:solidFill>
                <a:latin typeface="Times New Roman"/>
                <a:ea typeface="Times New Roman"/>
                <a:cs typeface="Times New Roman"/>
                <a:sym typeface="Times New Roman"/>
              </a:defRPr>
            </a:pPr>
            <a:r>
              <a:rPr lang="de-DE" dirty="0">
                <a:solidFill>
                  <a:srgbClr val="FF0000"/>
                </a:solidFill>
              </a:rPr>
              <a:t>in die 5. oder 6. Kl. Gymnasium</a:t>
            </a:r>
          </a:p>
          <a:p>
            <a:pPr>
              <a:spcBef>
                <a:spcPts val="300"/>
              </a:spcBef>
              <a:defRPr u="sng">
                <a:solidFill>
                  <a:srgbClr val="FF6600"/>
                </a:solidFill>
                <a:latin typeface="Times New Roman"/>
                <a:ea typeface="Times New Roman"/>
                <a:cs typeface="Times New Roman"/>
                <a:sym typeface="Times New Roman"/>
              </a:defRPr>
            </a:pPr>
            <a:endParaRPr lang="de-DE" dirty="0">
              <a:solidFill>
                <a:schemeClr val="tx1">
                  <a:lumMod val="95000"/>
                  <a:lumOff val="5000"/>
                </a:schemeClr>
              </a:solidFill>
            </a:endParaRPr>
          </a:p>
        </p:txBody>
      </p:sp>
    </p:spTree>
    <p:extLst>
      <p:ext uri="{BB962C8B-B14F-4D97-AF65-F5344CB8AC3E}">
        <p14:creationId xmlns:p14="http://schemas.microsoft.com/office/powerpoint/2010/main" val="2430560010"/>
      </p:ext>
    </p:extLst>
  </p:cSld>
  <p:clrMapOvr>
    <a:masterClrMapping/>
  </p:clrMapOvr>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p:tmAbs val="0"/>
                                  </p:iterate>
                                  <p:childTnLst>
                                    <p:set>
                                      <p:cBhvr>
                                        <p:cTn id="6" fill="hold"/>
                                        <p:tgtEl>
                                          <p:spTgt spid="38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p:tmAbs val="0"/>
                                  </p:iterate>
                                  <p:childTnLst>
                                    <p:set>
                                      <p:cBhvr>
                                        <p:cTn id="10" fill="hold"/>
                                        <p:tgtEl>
                                          <p:spTgt spid="38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p:tmAbs val="0"/>
                                  </p:iterate>
                                  <p:childTnLst>
                                    <p:set>
                                      <p:cBhvr>
                                        <p:cTn id="14" fill="hold"/>
                                        <p:tgtEl>
                                          <p:spTgt spid="37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iterate>
                                    <p:tmAbs val="0"/>
                                  </p:iterate>
                                  <p:childTnLst>
                                    <p:set>
                                      <p:cBhvr>
                                        <p:cTn id="18" fill="hold"/>
                                        <p:tgtEl>
                                          <p:spTgt spid="37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iterate>
                                    <p:tmAbs val="0"/>
                                  </p:iterate>
                                  <p:childTnLst>
                                    <p:set>
                                      <p:cBhvr>
                                        <p:cTn id="22" fill="hold"/>
                                        <p:tgtEl>
                                          <p:spTgt spid="38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iterate>
                                    <p:tmAbs val="0"/>
                                  </p:iterate>
                                  <p:childTnLst>
                                    <p:set>
                                      <p:cBhvr>
                                        <p:cTn id="26" fill="hold"/>
                                        <p:tgtEl>
                                          <p:spTgt spid="37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iterate>
                                    <p:tmAbs val="0"/>
                                  </p:iterate>
                                  <p:childTnLst>
                                    <p:set>
                                      <p:cBhvr>
                                        <p:cTn id="30" fill="hold"/>
                                        <p:tgtEl>
                                          <p:spTgt spid="37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iterate>
                                    <p:tmAbs val="0"/>
                                  </p:iterate>
                                  <p:childTnLst>
                                    <p:set>
                                      <p:cBhvr>
                                        <p:cTn id="34" fill="hold"/>
                                        <p:tgtEl>
                                          <p:spTgt spid="38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iterate>
                                    <p:tmAbs val="0"/>
                                  </p:iterate>
                                  <p:childTnLst>
                                    <p:set>
                                      <p:cBhvr>
                                        <p:cTn id="38" fill="hold"/>
                                        <p:tgtEl>
                                          <p:spTgt spid="37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iterate>
                                    <p:tmAbs val="0"/>
                                  </p:iterate>
                                  <p:childTnLst>
                                    <p:set>
                                      <p:cBhvr>
                                        <p:cTn id="42" fill="hold"/>
                                        <p:tgtEl>
                                          <p:spTgt spid="3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 grpId="0" animBg="1" advAuto="0"/>
      <p:bldP spid="372" grpId="0" animBg="1" advAuto="0"/>
      <p:bldP spid="373" grpId="0" animBg="1" advAuto="0"/>
      <p:bldP spid="374" grpId="0" animBg="1" advAuto="0"/>
      <p:bldP spid="377" grpId="0" animBg="1" advAuto="0"/>
      <p:bldP spid="380" grpId="0" animBg="1" advAuto="0"/>
      <p:bldP spid="381" grpId="0" animBg="1" advAuto="0"/>
      <p:bldP spid="382" grpId="0" animBg="1" advAuto="0"/>
      <p:bldP spid="383" grpId="0" animBg="1" advAuto="0"/>
      <p:bldP spid="384" grpId="0"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649368" y="195132"/>
            <a:ext cx="8911687" cy="1280890"/>
          </a:xfrm>
        </p:spPr>
        <p:txBody>
          <a:bodyPr>
            <a:normAutofit fontScale="90000"/>
          </a:bodyPr>
          <a:lstStyle/>
          <a:p>
            <a:r>
              <a:rPr lang="de-DE" u="sng" dirty="0" smtClean="0">
                <a:solidFill>
                  <a:srgbClr val="7030A0"/>
                </a:solidFill>
              </a:rPr>
              <a:t>Probeunterricht</a:t>
            </a:r>
            <a:r>
              <a:rPr lang="de-DE" dirty="0">
                <a:solidFill>
                  <a:srgbClr val="7030A0"/>
                </a:solidFill>
              </a:rPr>
              <a:t/>
            </a:r>
            <a:br>
              <a:rPr lang="de-DE" dirty="0">
                <a:solidFill>
                  <a:srgbClr val="7030A0"/>
                </a:solidFill>
              </a:rPr>
            </a:br>
            <a:r>
              <a:rPr lang="de-DE" dirty="0">
                <a:solidFill>
                  <a:srgbClr val="7030A0"/>
                </a:solidFill>
              </a:rPr>
              <a:t>Probeunterricht ist verpflichtend, wenn der geforderte Notendurchschnitt nicht erreicht wurde. Der Probeunterricht findet an der aufnehmenden Schule statt. Er ist bestanden </a:t>
            </a:r>
            <a:br>
              <a:rPr lang="de-DE" dirty="0">
                <a:solidFill>
                  <a:srgbClr val="7030A0"/>
                </a:solidFill>
              </a:rPr>
            </a:br>
            <a:r>
              <a:rPr lang="de-DE" dirty="0">
                <a:solidFill>
                  <a:srgbClr val="FFC000"/>
                </a:solidFill>
              </a:rPr>
              <a:t>an der Realschule: bei D und M mind. 3 und 4 (Durchschnitt 3,50)</a:t>
            </a:r>
            <a:r>
              <a:rPr lang="de-DE" dirty="0">
                <a:solidFill>
                  <a:srgbClr val="00B0F0"/>
                </a:solidFill>
              </a:rPr>
              <a:t/>
            </a:r>
            <a:br>
              <a:rPr lang="de-DE" dirty="0">
                <a:solidFill>
                  <a:srgbClr val="00B0F0"/>
                </a:solidFill>
              </a:rPr>
            </a:br>
            <a:r>
              <a:rPr lang="de-DE" dirty="0">
                <a:solidFill>
                  <a:srgbClr val="00B0F0"/>
                </a:solidFill>
              </a:rPr>
              <a:t>am Gymnasium: bei D und M mind. 3 und 4 (Durchschnitt 3,50)</a:t>
            </a:r>
            <a:r>
              <a:rPr lang="de-DE" dirty="0">
                <a:solidFill>
                  <a:srgbClr val="FF0000"/>
                </a:solidFill>
              </a:rPr>
              <a:t/>
            </a:r>
            <a:br>
              <a:rPr lang="de-DE" dirty="0">
                <a:solidFill>
                  <a:srgbClr val="FF0000"/>
                </a:solidFill>
              </a:rPr>
            </a:br>
            <a:r>
              <a:rPr lang="de-DE" dirty="0">
                <a:solidFill>
                  <a:srgbClr val="FF0000"/>
                </a:solidFill>
              </a:rPr>
              <a:t/>
            </a:r>
            <a:br>
              <a:rPr lang="de-DE" dirty="0">
                <a:solidFill>
                  <a:srgbClr val="FF0000"/>
                </a:solidFill>
              </a:rPr>
            </a:br>
            <a:r>
              <a:rPr lang="de-DE" sz="2200" dirty="0">
                <a:solidFill>
                  <a:schemeClr val="tx1"/>
                </a:solidFill>
              </a:rPr>
              <a:t>Falls diese Noten nicht erreicht wurden, sondern ein Schnitt von 4,00  (D 4, M 4), ist der Übertritt dennoch möglich (Elternwille). Eine Beratung durch die aufnehmende Schule ist dabei obligatorisch.</a:t>
            </a:r>
            <a:endParaRPr lang="de-DE" sz="2200" dirty="0">
              <a:solidFill>
                <a:srgbClr val="7030A0"/>
              </a:solidFill>
            </a:endParaRPr>
          </a:p>
        </p:txBody>
      </p:sp>
    </p:spTree>
    <p:extLst>
      <p:ext uri="{BB962C8B-B14F-4D97-AF65-F5344CB8AC3E}">
        <p14:creationId xmlns:p14="http://schemas.microsoft.com/office/powerpoint/2010/main" val="2518931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 name="Titel 1"/>
          <p:cNvSpPr txBox="1">
            <a:spLocks noGrp="1"/>
          </p:cNvSpPr>
          <p:nvPr>
            <p:ph type="title"/>
          </p:nvPr>
        </p:nvSpPr>
        <p:spPr>
          <a:xfrm>
            <a:off x="2909146" y="683585"/>
            <a:ext cx="6859483" cy="648002"/>
          </a:xfrm>
          <a:prstGeom prst="rect">
            <a:avLst/>
          </a:prstGeom>
        </p:spPr>
        <p:txBody>
          <a:bodyPr>
            <a:normAutofit fontScale="90000"/>
          </a:bodyPr>
          <a:lstStyle/>
          <a:p>
            <a:pPr algn="ctr"/>
            <a:r>
              <a:rPr lang="de-DE" dirty="0">
                <a:solidFill>
                  <a:srgbClr val="7030A0"/>
                </a:solidFill>
              </a:rPr>
              <a:t>Die Schulen</a:t>
            </a:r>
            <a:br>
              <a:rPr lang="de-DE" dirty="0">
                <a:solidFill>
                  <a:srgbClr val="7030A0"/>
                </a:solidFill>
              </a:rPr>
            </a:br>
            <a:r>
              <a:rPr lang="de-DE" dirty="0">
                <a:solidFill>
                  <a:srgbClr val="7030A0"/>
                </a:solidFill>
              </a:rPr>
              <a:t> im Überblick</a:t>
            </a:r>
            <a:br>
              <a:rPr lang="de-DE" dirty="0">
                <a:solidFill>
                  <a:srgbClr val="7030A0"/>
                </a:solidFill>
              </a:rPr>
            </a:br>
            <a:r>
              <a:rPr lang="de-DE" dirty="0">
                <a:solidFill>
                  <a:srgbClr val="7030A0"/>
                </a:solidFill>
              </a:rPr>
              <a:t/>
            </a:r>
            <a:br>
              <a:rPr lang="de-DE" dirty="0">
                <a:solidFill>
                  <a:srgbClr val="7030A0"/>
                </a:solidFill>
              </a:rPr>
            </a:br>
            <a:endParaRPr dirty="0">
              <a:solidFill>
                <a:srgbClr val="7030A0"/>
              </a:solidFill>
            </a:endParaRPr>
          </a:p>
        </p:txBody>
      </p:sp>
      <p:sp>
        <p:nvSpPr>
          <p:cNvPr id="414" name="Foliennummernplatzhalter 2"/>
          <p:cNvSpPr txBox="1">
            <a:spLocks noGrp="1"/>
          </p:cNvSpPr>
          <p:nvPr>
            <p:ph type="sldNum" sz="quarter" idx="4294967295"/>
          </p:nvPr>
        </p:nvSpPr>
        <p:spPr>
          <a:xfrm>
            <a:off x="10163573" y="6618191"/>
            <a:ext cx="127001" cy="14783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pPr/>
              <a:t>5</a:t>
            </a:fld>
            <a:endParaRPr/>
          </a:p>
        </p:txBody>
      </p:sp>
      <p:pic>
        <p:nvPicPr>
          <p:cNvPr id="416" name="Grafik 6" descr="Grafik 6"/>
          <p:cNvPicPr>
            <a:picLocks noChangeAspect="1"/>
          </p:cNvPicPr>
          <p:nvPr/>
        </p:nvPicPr>
        <p:blipFill>
          <a:blip r:embed="rId3" cstate="print">
            <a:extLst/>
          </a:blip>
          <a:stretch>
            <a:fillRect/>
          </a:stretch>
        </p:blipFill>
        <p:spPr>
          <a:xfrm>
            <a:off x="3260408" y="2367936"/>
            <a:ext cx="6156960" cy="3311698"/>
          </a:xfrm>
          <a:prstGeom prst="rect">
            <a:avLst/>
          </a:prstGeom>
          <a:ln w="12700">
            <a:miter lim="400000"/>
          </a:ln>
        </p:spPr>
      </p:pic>
    </p:spTree>
    <p:extLst>
      <p:ext uri="{BB962C8B-B14F-4D97-AF65-F5344CB8AC3E}">
        <p14:creationId xmlns:p14="http://schemas.microsoft.com/office/powerpoint/2010/main" val="2641599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617308" y="99854"/>
            <a:ext cx="8911687" cy="1280890"/>
          </a:xfrm>
        </p:spPr>
        <p:txBody>
          <a:bodyPr>
            <a:normAutofit fontScale="90000"/>
          </a:bodyPr>
          <a:lstStyle/>
          <a:p>
            <a:r>
              <a:rPr lang="de-DE" sz="3100" dirty="0">
                <a:solidFill>
                  <a:srgbClr val="7030A0"/>
                </a:solidFill>
              </a:rPr>
              <a:t>Kennzeichen und Ziele der Schulen:</a:t>
            </a:r>
            <a:r>
              <a:rPr lang="de-DE" sz="1000" dirty="0">
                <a:solidFill>
                  <a:srgbClr val="7030A0"/>
                </a:solidFill>
              </a:rPr>
              <a:t/>
            </a:r>
            <a:br>
              <a:rPr lang="de-DE" sz="1000" dirty="0">
                <a:solidFill>
                  <a:srgbClr val="7030A0"/>
                </a:solidFill>
              </a:rPr>
            </a:br>
            <a:r>
              <a:rPr lang="de-DE" dirty="0">
                <a:solidFill>
                  <a:srgbClr val="7030A0"/>
                </a:solidFill>
              </a:rPr>
              <a:t/>
            </a:r>
            <a:br>
              <a:rPr lang="de-DE" dirty="0">
                <a:solidFill>
                  <a:srgbClr val="7030A0"/>
                </a:solidFill>
              </a:rPr>
            </a:br>
            <a:r>
              <a:rPr lang="de-DE" sz="1800" dirty="0">
                <a:solidFill>
                  <a:srgbClr val="A42C49"/>
                </a:solidFill>
              </a:rPr>
              <a:t>Mittelschule: </a:t>
            </a:r>
            <a:r>
              <a:rPr lang="de-DE" sz="1800" dirty="0">
                <a:solidFill>
                  <a:schemeClr val="tx1"/>
                </a:solidFill>
              </a:rPr>
              <a:t>* grundlegende Allgemeinbildung </a:t>
            </a:r>
            <a:br>
              <a:rPr lang="de-DE" sz="1800" dirty="0">
                <a:solidFill>
                  <a:schemeClr val="tx1"/>
                </a:solidFill>
              </a:rPr>
            </a:br>
            <a:r>
              <a:rPr lang="de-DE" sz="1800" dirty="0">
                <a:solidFill>
                  <a:schemeClr val="tx1"/>
                </a:solidFill>
              </a:rPr>
              <a:t>		       * praxisorientierte Kompetenzvermittlung</a:t>
            </a:r>
            <a:br>
              <a:rPr lang="de-DE" sz="1800" dirty="0">
                <a:solidFill>
                  <a:schemeClr val="tx1"/>
                </a:solidFill>
              </a:rPr>
            </a:br>
            <a:r>
              <a:rPr lang="de-DE" sz="1800" dirty="0">
                <a:solidFill>
                  <a:schemeClr val="tx1"/>
                </a:solidFill>
              </a:rPr>
              <a:t>		       * Vorbereitung zur beruflichen Ausbildung</a:t>
            </a:r>
            <a:br>
              <a:rPr lang="de-DE" sz="1800" dirty="0">
                <a:solidFill>
                  <a:schemeClr val="tx1"/>
                </a:solidFill>
              </a:rPr>
            </a:br>
            <a:r>
              <a:rPr lang="de-DE" sz="1800" dirty="0">
                <a:solidFill>
                  <a:schemeClr val="tx1"/>
                </a:solidFill>
              </a:rPr>
              <a:t>		       * Weiterbildungsmöglichkeiten (z.B. FOS/BOS)</a:t>
            </a:r>
            <a:br>
              <a:rPr lang="de-DE" sz="1800" dirty="0">
                <a:solidFill>
                  <a:schemeClr val="tx1"/>
                </a:solidFill>
              </a:rPr>
            </a:br>
            <a:r>
              <a:rPr lang="de-DE" sz="1800" dirty="0">
                <a:solidFill>
                  <a:schemeClr val="tx1"/>
                </a:solidFill>
              </a:rPr>
              <a:t/>
            </a:r>
            <a:br>
              <a:rPr lang="de-DE" sz="1800" dirty="0">
                <a:solidFill>
                  <a:schemeClr val="tx1"/>
                </a:solidFill>
              </a:rPr>
            </a:br>
            <a:r>
              <a:rPr lang="de-DE" sz="1800" dirty="0">
                <a:solidFill>
                  <a:schemeClr val="tx1"/>
                </a:solidFill>
              </a:rPr>
              <a:t/>
            </a:r>
            <a:br>
              <a:rPr lang="de-DE" sz="1800" dirty="0">
                <a:solidFill>
                  <a:schemeClr val="tx1"/>
                </a:solidFill>
              </a:rPr>
            </a:br>
            <a:r>
              <a:rPr lang="de-DE" sz="1800" dirty="0">
                <a:solidFill>
                  <a:srgbClr val="FFC000"/>
                </a:solidFill>
              </a:rPr>
              <a:t>Realschule:   </a:t>
            </a:r>
            <a:r>
              <a:rPr lang="de-DE" sz="1800" dirty="0">
                <a:solidFill>
                  <a:schemeClr val="tx1"/>
                </a:solidFill>
              </a:rPr>
              <a:t>* fundierte Allgemeinbildung</a:t>
            </a:r>
            <a:br>
              <a:rPr lang="de-DE" sz="1800" dirty="0">
                <a:solidFill>
                  <a:schemeClr val="tx1"/>
                </a:solidFill>
              </a:rPr>
            </a:br>
            <a:r>
              <a:rPr lang="de-DE" sz="1800" dirty="0">
                <a:solidFill>
                  <a:schemeClr val="tx1"/>
                </a:solidFill>
              </a:rPr>
              <a:t>		       * praktische und theoretische Kompetenzvermittlung hinsichtlich:</a:t>
            </a:r>
            <a:br>
              <a:rPr lang="de-DE" sz="1800" dirty="0">
                <a:solidFill>
                  <a:schemeClr val="tx1"/>
                </a:solidFill>
              </a:rPr>
            </a:br>
            <a:r>
              <a:rPr lang="de-DE" sz="1800" dirty="0">
                <a:solidFill>
                  <a:schemeClr val="tx1"/>
                </a:solidFill>
              </a:rPr>
              <a:t>				</a:t>
            </a:r>
            <a:r>
              <a:rPr lang="de-DE" sz="1800" dirty="0">
                <a:solidFill>
                  <a:schemeClr val="tx1"/>
                </a:solidFill>
                <a:sym typeface="Wingdings" panose="05000000000000000000" pitchFamily="2" charset="2"/>
              </a:rPr>
              <a:t> beruflicher Ausbildung</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schulischer Weiterbildung (z.B. FOS/BOS)</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rgbClr val="00B0F0"/>
                </a:solidFill>
                <a:sym typeface="Wingdings" panose="05000000000000000000" pitchFamily="2" charset="2"/>
              </a:rPr>
              <a:t>Gymnasium:  </a:t>
            </a:r>
            <a:r>
              <a:rPr lang="de-DE" sz="1800" dirty="0">
                <a:solidFill>
                  <a:schemeClr val="tx1"/>
                </a:solidFill>
                <a:sym typeface="Wingdings" panose="05000000000000000000" pitchFamily="2" charset="2"/>
              </a:rPr>
              <a:t>* vertiefte theoretische Allgemeinbildung</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Fähigkeiten des wissenschaftlichen Arbeitens</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Berufs- und Studienorientierung</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rgbClr val="0070C0"/>
                </a:solidFill>
                <a:sym typeface="Wingdings" panose="05000000000000000000" pitchFamily="2" charset="2"/>
              </a:rPr>
              <a:t>Wirtschafts-</a:t>
            </a:r>
            <a:br>
              <a:rPr lang="de-DE" sz="1800" dirty="0">
                <a:solidFill>
                  <a:srgbClr val="0070C0"/>
                </a:solidFill>
                <a:sym typeface="Wingdings" panose="05000000000000000000" pitchFamily="2" charset="2"/>
              </a:rPr>
            </a:br>
            <a:r>
              <a:rPr lang="de-DE" sz="1800" dirty="0">
                <a:solidFill>
                  <a:srgbClr val="0070C0"/>
                </a:solidFill>
                <a:sym typeface="Wingdings" panose="05000000000000000000" pitchFamily="2" charset="2"/>
              </a:rPr>
              <a:t>schule:            </a:t>
            </a:r>
            <a:r>
              <a:rPr lang="de-DE" sz="1800" dirty="0">
                <a:solidFill>
                  <a:schemeClr val="tx1"/>
                </a:solidFill>
                <a:sym typeface="Wingdings" panose="05000000000000000000" pitchFamily="2" charset="2"/>
              </a:rPr>
              <a:t>* fundierte Allgemeinbildung</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Vermittlung einer vertieften ökonomischen Grundbildung</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fundierte und praxisnahe Vorbereitungen auf eine Ausbildung in allen</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Berufsfeldern</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schulische Weiterbildung (FOS/BOS)</a:t>
            </a:r>
            <a:r>
              <a:rPr lang="de-DE" sz="1800" dirty="0">
                <a:solidFill>
                  <a:srgbClr val="FFC000"/>
                </a:solidFill>
              </a:rPr>
              <a:t> </a:t>
            </a:r>
            <a:endParaRPr lang="de-DE" dirty="0">
              <a:solidFill>
                <a:srgbClr val="7030A0"/>
              </a:solidFill>
            </a:endParaRPr>
          </a:p>
        </p:txBody>
      </p:sp>
    </p:spTree>
    <p:extLst>
      <p:ext uri="{BB962C8B-B14F-4D97-AF65-F5344CB8AC3E}">
        <p14:creationId xmlns:p14="http://schemas.microsoft.com/office/powerpoint/2010/main" val="287339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92924" y="136430"/>
            <a:ext cx="8911687" cy="1280890"/>
          </a:xfrm>
        </p:spPr>
        <p:txBody>
          <a:bodyPr>
            <a:normAutofit fontScale="90000"/>
          </a:bodyPr>
          <a:lstStyle/>
          <a:p>
            <a:r>
              <a:rPr lang="de-DE" sz="3100" dirty="0">
                <a:solidFill>
                  <a:srgbClr val="7030A0"/>
                </a:solidFill>
              </a:rPr>
              <a:t>Profile/Erwartungen der einzelnen Schularten:</a:t>
            </a:r>
            <a:r>
              <a:rPr lang="de-DE" dirty="0">
                <a:solidFill>
                  <a:srgbClr val="7030A0"/>
                </a:solidFill>
              </a:rPr>
              <a:t/>
            </a:r>
            <a:br>
              <a:rPr lang="de-DE" dirty="0">
                <a:solidFill>
                  <a:srgbClr val="7030A0"/>
                </a:solidFill>
              </a:rPr>
            </a:br>
            <a:r>
              <a:rPr lang="de-DE" dirty="0">
                <a:solidFill>
                  <a:srgbClr val="7030A0"/>
                </a:solidFill>
              </a:rPr>
              <a:t/>
            </a:r>
            <a:br>
              <a:rPr lang="de-DE" dirty="0">
                <a:solidFill>
                  <a:srgbClr val="7030A0"/>
                </a:solidFill>
              </a:rPr>
            </a:br>
            <a:r>
              <a:rPr lang="de-DE" sz="1800" dirty="0">
                <a:solidFill>
                  <a:srgbClr val="A42C49"/>
                </a:solidFill>
              </a:rPr>
              <a:t>Mittelschule: </a:t>
            </a:r>
            <a:r>
              <a:rPr lang="de-DE" sz="1800" dirty="0">
                <a:solidFill>
                  <a:schemeClr val="tx1"/>
                </a:solidFill>
              </a:rPr>
              <a:t>* individuell angepasstes Lernvolumen in kleineren Klassen</a:t>
            </a:r>
            <a:br>
              <a:rPr lang="de-DE" sz="1800" dirty="0">
                <a:solidFill>
                  <a:schemeClr val="tx1"/>
                </a:solidFill>
              </a:rPr>
            </a:br>
            <a:r>
              <a:rPr lang="de-DE" sz="1800" dirty="0">
                <a:solidFill>
                  <a:schemeClr val="tx1"/>
                </a:solidFill>
              </a:rPr>
              <a:t>		       * Klassenleiterprinzip</a:t>
            </a:r>
            <a:br>
              <a:rPr lang="de-DE" sz="1800" dirty="0">
                <a:solidFill>
                  <a:schemeClr val="tx1"/>
                </a:solidFill>
              </a:rPr>
            </a:br>
            <a:r>
              <a:rPr lang="de-DE" sz="1800" dirty="0">
                <a:solidFill>
                  <a:schemeClr val="tx1"/>
                </a:solidFill>
              </a:rPr>
              <a:t>		       * begleitetes und zunehmend selbständiges Lernen und Üben in</a:t>
            </a:r>
            <a:br>
              <a:rPr lang="de-DE" sz="1800" dirty="0">
                <a:solidFill>
                  <a:schemeClr val="tx1"/>
                </a:solidFill>
              </a:rPr>
            </a:br>
            <a:r>
              <a:rPr lang="de-DE" sz="1800" dirty="0">
                <a:solidFill>
                  <a:schemeClr val="tx1"/>
                </a:solidFill>
              </a:rPr>
              <a:t>                          individuell angemessener Zeit</a:t>
            </a:r>
            <a:br>
              <a:rPr lang="de-DE" sz="1800" dirty="0">
                <a:solidFill>
                  <a:schemeClr val="tx1"/>
                </a:solidFill>
              </a:rPr>
            </a:br>
            <a:r>
              <a:rPr lang="de-DE" sz="1800" dirty="0">
                <a:solidFill>
                  <a:schemeClr val="tx1"/>
                </a:solidFill>
              </a:rPr>
              <a:t>                       * anschauliches Denken mit Blick auf die praktische Ausrichtung</a:t>
            </a:r>
            <a:br>
              <a:rPr lang="de-DE" sz="1800" dirty="0">
                <a:solidFill>
                  <a:schemeClr val="tx1"/>
                </a:solidFill>
              </a:rPr>
            </a:br>
            <a:r>
              <a:rPr lang="de-DE" sz="1800" dirty="0">
                <a:solidFill>
                  <a:schemeClr val="tx1"/>
                </a:solidFill>
              </a:rPr>
              <a:t>		       * Entwicklung kommunikativer, sozialer und persönlicher Kompetenzen</a:t>
            </a:r>
            <a:br>
              <a:rPr lang="de-DE" sz="1800" dirty="0">
                <a:solidFill>
                  <a:schemeClr val="tx1"/>
                </a:solidFill>
              </a:rPr>
            </a:br>
            <a:r>
              <a:rPr lang="de-DE" sz="1800" dirty="0">
                <a:solidFill>
                  <a:schemeClr val="tx1"/>
                </a:solidFill>
              </a:rPr>
              <a:t/>
            </a:r>
            <a:br>
              <a:rPr lang="de-DE" sz="1800" dirty="0">
                <a:solidFill>
                  <a:schemeClr val="tx1"/>
                </a:solidFill>
              </a:rPr>
            </a:br>
            <a:r>
              <a:rPr lang="de-DE" sz="1800" dirty="0">
                <a:solidFill>
                  <a:srgbClr val="D60093"/>
                </a:solidFill>
              </a:rPr>
              <a:t>Mittlere-Reife-Zug (M-Zug):</a:t>
            </a:r>
            <a:br>
              <a:rPr lang="de-DE" sz="1800" dirty="0">
                <a:solidFill>
                  <a:srgbClr val="D60093"/>
                </a:solidFill>
              </a:rPr>
            </a:br>
            <a:r>
              <a:rPr lang="de-DE" sz="1800" dirty="0">
                <a:solidFill>
                  <a:srgbClr val="D60093"/>
                </a:solidFill>
              </a:rPr>
              <a:t>		       </a:t>
            </a:r>
            <a:r>
              <a:rPr lang="de-DE" sz="1800" dirty="0">
                <a:solidFill>
                  <a:schemeClr val="tx1"/>
                </a:solidFill>
              </a:rPr>
              <a:t>* höheres Arbeitstempo</a:t>
            </a:r>
            <a:br>
              <a:rPr lang="de-DE" sz="1800" dirty="0">
                <a:solidFill>
                  <a:schemeClr val="tx1"/>
                </a:solidFill>
              </a:rPr>
            </a:br>
            <a:r>
              <a:rPr lang="de-DE" sz="1800" dirty="0">
                <a:solidFill>
                  <a:schemeClr val="tx1"/>
                </a:solidFill>
              </a:rPr>
              <a:t>		       * Vertiefung von Lerninhalten</a:t>
            </a:r>
            <a:br>
              <a:rPr lang="de-DE" sz="1800" dirty="0">
                <a:solidFill>
                  <a:schemeClr val="tx1"/>
                </a:solidFill>
              </a:rPr>
            </a:br>
            <a:r>
              <a:rPr lang="de-DE" sz="1800" dirty="0">
                <a:solidFill>
                  <a:schemeClr val="tx1"/>
                </a:solidFill>
              </a:rPr>
              <a:t>		       * höhere Selbständigkeit</a:t>
            </a:r>
            <a:br>
              <a:rPr lang="de-DE" sz="1800" dirty="0">
                <a:solidFill>
                  <a:schemeClr val="tx1"/>
                </a:solidFill>
              </a:rPr>
            </a:br>
            <a:r>
              <a:rPr lang="de-DE" sz="1800" dirty="0">
                <a:solidFill>
                  <a:schemeClr val="tx1"/>
                </a:solidFill>
              </a:rPr>
              <a:t>		       * eigener Stundenplan</a:t>
            </a:r>
            <a:br>
              <a:rPr lang="de-DE" sz="1800" dirty="0">
                <a:solidFill>
                  <a:schemeClr val="tx1"/>
                </a:solidFill>
              </a:rPr>
            </a:br>
            <a:r>
              <a:rPr lang="de-DE" sz="1800" dirty="0">
                <a:solidFill>
                  <a:schemeClr val="tx1"/>
                </a:solidFill>
              </a:rPr>
              <a:t/>
            </a:r>
            <a:br>
              <a:rPr lang="de-DE" sz="1800" dirty="0">
                <a:solidFill>
                  <a:schemeClr val="tx1"/>
                </a:solidFill>
              </a:rPr>
            </a:br>
            <a:r>
              <a:rPr lang="de-DE" sz="1800" dirty="0">
                <a:solidFill>
                  <a:srgbClr val="FFC000"/>
                </a:solidFill>
              </a:rPr>
              <a:t>Realschule:   </a:t>
            </a:r>
            <a:r>
              <a:rPr lang="de-DE" sz="1800" dirty="0">
                <a:solidFill>
                  <a:schemeClr val="tx1"/>
                </a:solidFill>
              </a:rPr>
              <a:t>* Interesse an Theorie</a:t>
            </a:r>
            <a:r>
              <a:rPr lang="de-DE" sz="1800" dirty="0">
                <a:solidFill>
                  <a:schemeClr val="tx1"/>
                </a:solidFill>
                <a:sym typeface="Wingdings" panose="05000000000000000000" pitchFamily="2" charset="2"/>
              </a:rPr>
              <a:t> praktische Umsetzung</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höheres Lerntempo im Vergleich zur Mittelschule</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Fachlehrerprinzip </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Berücksichtigung individueller Fähigkeiten</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vom anschaulichen Denken zum abstrakten Denken</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zunehmend selbständiges Lernen und Üben</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 Kompetenz des Erwerbs von Informations- und Kommunikationstechniken</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r>
              <a:rPr lang="de-DE" sz="1800" dirty="0">
                <a:solidFill>
                  <a:schemeClr val="tx1"/>
                </a:solidFill>
                <a:sym typeface="Wingdings" panose="05000000000000000000" pitchFamily="2" charset="2"/>
              </a:rPr>
              <a:t/>
            </a:r>
            <a:br>
              <a:rPr lang="de-DE" sz="1800" dirty="0">
                <a:solidFill>
                  <a:schemeClr val="tx1"/>
                </a:solidFill>
                <a:sym typeface="Wingdings" panose="05000000000000000000" pitchFamily="2" charset="2"/>
              </a:rPr>
            </a:br>
            <a:endParaRPr lang="de-DE" dirty="0">
              <a:solidFill>
                <a:srgbClr val="7030A0"/>
              </a:solidFill>
            </a:endParaRPr>
          </a:p>
        </p:txBody>
      </p:sp>
    </p:spTree>
    <p:extLst>
      <p:ext uri="{BB962C8B-B14F-4D97-AF65-F5344CB8AC3E}">
        <p14:creationId xmlns:p14="http://schemas.microsoft.com/office/powerpoint/2010/main" val="3645930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sz="1600" dirty="0">
                <a:solidFill>
                  <a:srgbClr val="00B0F0"/>
                </a:solidFill>
                <a:sym typeface="Wingdings" panose="05000000000000000000" pitchFamily="2" charset="2"/>
              </a:rPr>
              <a:t/>
            </a:r>
            <a:br>
              <a:rPr lang="de-DE" sz="1600" dirty="0">
                <a:solidFill>
                  <a:srgbClr val="00B0F0"/>
                </a:solidFill>
                <a:sym typeface="Wingdings" panose="05000000000000000000" pitchFamily="2" charset="2"/>
              </a:rPr>
            </a:br>
            <a:r>
              <a:rPr lang="de-DE" sz="1600" dirty="0">
                <a:solidFill>
                  <a:srgbClr val="00B0F0"/>
                </a:solidFill>
                <a:sym typeface="Wingdings" panose="05000000000000000000" pitchFamily="2" charset="2"/>
              </a:rPr>
              <a:t>Gymnasium:  </a:t>
            </a:r>
            <a:r>
              <a:rPr lang="de-DE" sz="1600" dirty="0">
                <a:solidFill>
                  <a:schemeClr val="tx1"/>
                </a:solidFill>
                <a:sym typeface="Wingdings" panose="05000000000000000000" pitchFamily="2" charset="2"/>
              </a:rPr>
              <a:t>* breites theoretisches Interesse </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hohes Lernvolumen und Lerntempo mit individuellen Fördermöglichkeiten</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Fachlehrerprinzip</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Zunahme des abstrakten Denkens</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mehr selbständiges Lernen sowie Üben und Vertiefen als an den anderen Schularten</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erhöhtes Niveau in der 1. Fremdsprache</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Erlernen einer 2. Fremdsprache </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a:r>
            <a:br>
              <a:rPr lang="de-DE" sz="1600" dirty="0">
                <a:solidFill>
                  <a:schemeClr val="tx1"/>
                </a:solidFill>
                <a:sym typeface="Wingdings" panose="05000000000000000000" pitchFamily="2" charset="2"/>
              </a:rPr>
            </a:br>
            <a:r>
              <a:rPr lang="de-DE" sz="1600" dirty="0">
                <a:solidFill>
                  <a:srgbClr val="002060"/>
                </a:solidFill>
                <a:sym typeface="Wingdings" panose="05000000000000000000" pitchFamily="2" charset="2"/>
              </a:rPr>
              <a:t>Wirtschaftsschule:</a:t>
            </a:r>
            <a:r>
              <a:rPr lang="de-DE" dirty="0">
                <a:solidFill>
                  <a:schemeClr val="tx1"/>
                </a:solidFill>
                <a:sym typeface="Wingdings" panose="05000000000000000000" pitchFamily="2" charset="2"/>
              </a:rPr>
              <a:t/>
            </a:r>
            <a:br>
              <a:rPr lang="de-DE"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zunehmend selbständiges Lernen mit hohem Praxisbezug</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theoretische Inhalte werden in praktisch orientierten Fächern angewendet</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(z.B. Übungsunternehmen, Informationsverarbeitung)</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Berufsorientierung</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größeres Lernvolumen in digitalen und ökonomischen Bereichen</a:t>
            </a:r>
            <a:br>
              <a:rPr lang="de-DE" sz="1600" dirty="0">
                <a:solidFill>
                  <a:schemeClr val="tx1"/>
                </a:solidFill>
                <a:sym typeface="Wingdings" panose="05000000000000000000" pitchFamily="2" charset="2"/>
              </a:rPr>
            </a:br>
            <a:r>
              <a:rPr lang="de-DE" sz="1600" dirty="0">
                <a:solidFill>
                  <a:schemeClr val="tx1"/>
                </a:solidFill>
                <a:sym typeface="Wingdings" panose="05000000000000000000" pitchFamily="2" charset="2"/>
              </a:rPr>
              <a:t>		     * Fachlehrerprinzip</a:t>
            </a:r>
            <a:endParaRPr lang="de-DE" sz="1600" dirty="0">
              <a:solidFill>
                <a:schemeClr val="tx1"/>
              </a:solidFill>
            </a:endParaRPr>
          </a:p>
        </p:txBody>
      </p:sp>
    </p:spTree>
    <p:extLst>
      <p:ext uri="{BB962C8B-B14F-4D97-AF65-F5344CB8AC3E}">
        <p14:creationId xmlns:p14="http://schemas.microsoft.com/office/powerpoint/2010/main" val="1467403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92924" y="268224"/>
            <a:ext cx="8911687" cy="1636776"/>
          </a:xfrm>
        </p:spPr>
        <p:txBody>
          <a:bodyPr/>
          <a:lstStyle/>
          <a:p>
            <a:pPr algn="ctr"/>
            <a:r>
              <a:rPr lang="de-DE" dirty="0">
                <a:solidFill>
                  <a:srgbClr val="7030A0"/>
                </a:solidFill>
              </a:rPr>
              <a:t>Zweige und Ausbildungsrichtungen an der Mittelschule</a:t>
            </a:r>
          </a:p>
        </p:txBody>
      </p:sp>
      <p:pic>
        <p:nvPicPr>
          <p:cNvPr id="3" name="Grafik 6" descr="Grafik 6"/>
          <p:cNvPicPr>
            <a:picLocks noChangeAspect="1"/>
          </p:cNvPicPr>
          <p:nvPr/>
        </p:nvPicPr>
        <p:blipFill>
          <a:blip r:embed="rId2" cstate="print">
            <a:extLst/>
          </a:blip>
          <a:stretch>
            <a:fillRect/>
          </a:stretch>
        </p:blipFill>
        <p:spPr>
          <a:xfrm>
            <a:off x="2040956" y="1624584"/>
            <a:ext cx="10015621" cy="4031779"/>
          </a:xfrm>
          <a:prstGeom prst="rect">
            <a:avLst/>
          </a:prstGeom>
          <a:ln w="12700">
            <a:miter lim="400000"/>
          </a:ln>
        </p:spPr>
      </p:pic>
      <p:sp>
        <p:nvSpPr>
          <p:cNvPr id="4" name="Rechteck 3"/>
          <p:cNvSpPr/>
          <p:nvPr/>
        </p:nvSpPr>
        <p:spPr>
          <a:xfrm>
            <a:off x="2194560" y="5815584"/>
            <a:ext cx="8875776"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Übertritt in den M-Zug in allen Jahrgangsstufen ab der 7. Klasse möglich</a:t>
            </a:r>
          </a:p>
        </p:txBody>
      </p:sp>
    </p:spTree>
    <p:extLst>
      <p:ext uri="{BB962C8B-B14F-4D97-AF65-F5344CB8AC3E}">
        <p14:creationId xmlns:p14="http://schemas.microsoft.com/office/powerpoint/2010/main" val="2476699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dirty="0">
                <a:solidFill>
                  <a:srgbClr val="7030A0"/>
                </a:solidFill>
              </a:rPr>
              <a:t>Zweige und Ausbildungsrichtungen an der Realschule</a:t>
            </a:r>
          </a:p>
        </p:txBody>
      </p:sp>
      <p:pic>
        <p:nvPicPr>
          <p:cNvPr id="3" name="Grafik 5" descr="Grafik 5"/>
          <p:cNvPicPr>
            <a:picLocks noChangeAspect="1"/>
          </p:cNvPicPr>
          <p:nvPr/>
        </p:nvPicPr>
        <p:blipFill>
          <a:blip r:embed="rId2" cstate="print">
            <a:extLst/>
          </a:blip>
          <a:stretch>
            <a:fillRect/>
          </a:stretch>
        </p:blipFill>
        <p:spPr>
          <a:xfrm>
            <a:off x="2239622" y="2086767"/>
            <a:ext cx="8389937" cy="3726936"/>
          </a:xfrm>
          <a:prstGeom prst="rect">
            <a:avLst/>
          </a:prstGeom>
          <a:ln w="12700">
            <a:miter lim="400000"/>
          </a:ln>
        </p:spPr>
      </p:pic>
    </p:spTree>
    <p:extLst>
      <p:ext uri="{BB962C8B-B14F-4D97-AF65-F5344CB8AC3E}">
        <p14:creationId xmlns:p14="http://schemas.microsoft.com/office/powerpoint/2010/main" val="3400324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dirty="0">
                <a:solidFill>
                  <a:srgbClr val="7030A0"/>
                </a:solidFill>
              </a:rPr>
              <a:t>Zweige und Ausbildungsrichtungen am</a:t>
            </a:r>
            <a:br>
              <a:rPr lang="de-DE" dirty="0">
                <a:solidFill>
                  <a:srgbClr val="7030A0"/>
                </a:solidFill>
              </a:rPr>
            </a:br>
            <a:r>
              <a:rPr lang="de-DE" dirty="0">
                <a:solidFill>
                  <a:srgbClr val="7030A0"/>
                </a:solidFill>
              </a:rPr>
              <a:t>Gymnasium</a:t>
            </a:r>
          </a:p>
        </p:txBody>
      </p:sp>
      <p:pic>
        <p:nvPicPr>
          <p:cNvPr id="3" name="Grafik 6" descr="Grafik 6"/>
          <p:cNvPicPr>
            <a:picLocks noChangeAspect="1"/>
          </p:cNvPicPr>
          <p:nvPr/>
        </p:nvPicPr>
        <p:blipFill>
          <a:blip r:embed="rId2" cstate="print">
            <a:extLst/>
          </a:blip>
          <a:stretch>
            <a:fillRect/>
          </a:stretch>
        </p:blipFill>
        <p:spPr>
          <a:xfrm>
            <a:off x="3077528" y="2004419"/>
            <a:ext cx="7250479" cy="4424926"/>
          </a:xfrm>
          <a:prstGeom prst="rect">
            <a:avLst/>
          </a:prstGeom>
          <a:ln w="12700">
            <a:miter lim="400000"/>
          </a:ln>
        </p:spPr>
      </p:pic>
    </p:spTree>
    <p:extLst>
      <p:ext uri="{BB962C8B-B14F-4D97-AF65-F5344CB8AC3E}">
        <p14:creationId xmlns:p14="http://schemas.microsoft.com/office/powerpoint/2010/main" val="1083140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 name="Titel 1"/>
          <p:cNvSpPr txBox="1">
            <a:spLocks noGrp="1"/>
          </p:cNvSpPr>
          <p:nvPr>
            <p:ph type="title"/>
          </p:nvPr>
        </p:nvSpPr>
        <p:spPr>
          <a:xfrm>
            <a:off x="1919288" y="122753"/>
            <a:ext cx="8389938" cy="648002"/>
          </a:xfrm>
          <a:prstGeom prst="rect">
            <a:avLst/>
          </a:prstGeom>
        </p:spPr>
        <p:txBody>
          <a:bodyPr>
            <a:normAutofit fontScale="90000"/>
          </a:bodyPr>
          <a:lstStyle/>
          <a:p>
            <a:pPr algn="ctr"/>
            <a:r>
              <a:rPr lang="de-DE" u="sng" dirty="0">
                <a:solidFill>
                  <a:srgbClr val="7030A0"/>
                </a:solidFill>
              </a:rPr>
              <a:t>Keine</a:t>
            </a:r>
            <a:r>
              <a:rPr lang="de-DE" dirty="0">
                <a:solidFill>
                  <a:srgbClr val="7030A0"/>
                </a:solidFill>
              </a:rPr>
              <a:t> Zweige und Ausbildungsrichtungen an der Wirtschaftsschule</a:t>
            </a:r>
            <a:r>
              <a:rPr lang="de-DE" sz="800" dirty="0">
                <a:solidFill>
                  <a:srgbClr val="7030A0"/>
                </a:solidFill>
              </a:rPr>
              <a:t/>
            </a:r>
            <a:br>
              <a:rPr lang="de-DE" sz="800" dirty="0">
                <a:solidFill>
                  <a:srgbClr val="7030A0"/>
                </a:solidFill>
              </a:rPr>
            </a:br>
            <a:r>
              <a:rPr lang="de-DE" sz="2400" dirty="0">
                <a:solidFill>
                  <a:srgbClr val="22316B"/>
                </a:solidFill>
              </a:rPr>
              <a:t/>
            </a:r>
            <a:br>
              <a:rPr lang="de-DE" sz="2400" dirty="0">
                <a:solidFill>
                  <a:srgbClr val="22316B"/>
                </a:solidFill>
              </a:rPr>
            </a:br>
            <a:r>
              <a:rPr lang="de-DE" sz="2400" dirty="0">
                <a:solidFill>
                  <a:srgbClr val="22316B"/>
                </a:solidFill>
              </a:rPr>
              <a:t/>
            </a:r>
            <a:br>
              <a:rPr lang="de-DE" sz="2400" dirty="0">
                <a:solidFill>
                  <a:srgbClr val="22316B"/>
                </a:solidFill>
              </a:rPr>
            </a:br>
            <a:endParaRPr sz="2400" dirty="0"/>
          </a:p>
        </p:txBody>
      </p:sp>
      <p:sp>
        <p:nvSpPr>
          <p:cNvPr id="530" name="Foliennummernplatzhalter 2"/>
          <p:cNvSpPr txBox="1">
            <a:spLocks noGrp="1"/>
          </p:cNvSpPr>
          <p:nvPr>
            <p:ph type="sldNum" sz="quarter" idx="4294967295"/>
          </p:nvPr>
        </p:nvSpPr>
        <p:spPr>
          <a:xfrm>
            <a:off x="10122483" y="6618191"/>
            <a:ext cx="168090" cy="14783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pPr/>
              <a:t>12</a:t>
            </a:fld>
            <a:endParaRPr/>
          </a:p>
        </p:txBody>
      </p:sp>
      <p:pic>
        <p:nvPicPr>
          <p:cNvPr id="531" name="Grafik 4" descr="Grafik 4"/>
          <p:cNvPicPr>
            <a:picLocks noChangeAspect="1"/>
          </p:cNvPicPr>
          <p:nvPr/>
        </p:nvPicPr>
        <p:blipFill>
          <a:blip r:embed="rId3" cstate="print">
            <a:extLst/>
          </a:blip>
          <a:stretch>
            <a:fillRect/>
          </a:stretch>
        </p:blipFill>
        <p:spPr>
          <a:xfrm>
            <a:off x="9480377" y="4881662"/>
            <a:ext cx="1037625" cy="1342078"/>
          </a:xfrm>
          <a:prstGeom prst="rect">
            <a:avLst/>
          </a:prstGeom>
          <a:ln w="12700">
            <a:miter lim="400000"/>
          </a:ln>
        </p:spPr>
      </p:pic>
      <p:sp>
        <p:nvSpPr>
          <p:cNvPr id="532" name="Textplatzhalter 3"/>
          <p:cNvSpPr txBox="1"/>
          <p:nvPr/>
        </p:nvSpPr>
        <p:spPr>
          <a:xfrm>
            <a:off x="2029017" y="1320736"/>
            <a:ext cx="9151047" cy="848867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defTabSz="914377">
              <a:lnSpc>
                <a:spcPts val="3400"/>
              </a:lnSpc>
              <a:defRPr sz="2000" b="1">
                <a:solidFill>
                  <a:srgbClr val="13A87C"/>
                </a:solidFill>
              </a:defRPr>
            </a:pPr>
            <a:r>
              <a:rPr sz="2000" dirty="0" err="1"/>
              <a:t>Besondere</a:t>
            </a:r>
            <a:r>
              <a:rPr sz="2000" dirty="0"/>
              <a:t> Rolle der </a:t>
            </a:r>
            <a:r>
              <a:rPr sz="2000" dirty="0">
                <a:solidFill>
                  <a:srgbClr val="22316B"/>
                </a:solidFill>
              </a:rPr>
              <a:t>WS</a:t>
            </a:r>
            <a:r>
              <a:rPr sz="2000" dirty="0"/>
              <a:t> </a:t>
            </a:r>
            <a:r>
              <a:rPr sz="2000" dirty="0" err="1"/>
              <a:t>im</a:t>
            </a:r>
            <a:r>
              <a:rPr sz="2000" dirty="0"/>
              <a:t> </a:t>
            </a:r>
            <a:r>
              <a:rPr sz="2000" dirty="0" err="1"/>
              <a:t>durchlässigen</a:t>
            </a:r>
            <a:r>
              <a:rPr sz="2000" dirty="0"/>
              <a:t> </a:t>
            </a:r>
            <a:r>
              <a:rPr sz="2000" dirty="0" err="1"/>
              <a:t>Schulsystem</a:t>
            </a:r>
            <a:r>
              <a:rPr sz="2000" dirty="0"/>
              <a:t> </a:t>
            </a:r>
            <a:r>
              <a:rPr sz="2000" dirty="0" err="1"/>
              <a:t>Bayerns</a:t>
            </a:r>
            <a:r>
              <a:rPr sz="2000" dirty="0"/>
              <a:t>:</a:t>
            </a:r>
          </a:p>
          <a:p>
            <a:pPr marL="342900" indent="-342900" defTabSz="914377">
              <a:lnSpc>
                <a:spcPts val="3400"/>
              </a:lnSpc>
              <a:buClr>
                <a:srgbClr val="22316B"/>
              </a:buClr>
              <a:buSzPct val="100000"/>
              <a:buFont typeface="Wingdings" pitchFamily="2" charset="2"/>
              <a:buChar char="§"/>
              <a:defRPr sz="2000">
                <a:solidFill>
                  <a:srgbClr val="000000"/>
                </a:solidFill>
              </a:defRPr>
            </a:pPr>
            <a:r>
              <a:rPr sz="2000" dirty="0" err="1"/>
              <a:t>Vierjährige</a:t>
            </a:r>
            <a:r>
              <a:rPr sz="2000" dirty="0"/>
              <a:t> </a:t>
            </a:r>
            <a:r>
              <a:rPr sz="2000" dirty="0" err="1"/>
              <a:t>Wirtschaftsschule</a:t>
            </a:r>
            <a:r>
              <a:rPr sz="2000" dirty="0"/>
              <a:t> (7. </a:t>
            </a:r>
            <a:r>
              <a:rPr sz="2000" dirty="0" err="1"/>
              <a:t>bis</a:t>
            </a:r>
            <a:r>
              <a:rPr sz="2000" dirty="0"/>
              <a:t> 10. </a:t>
            </a:r>
            <a:r>
              <a:rPr sz="2000" dirty="0" err="1"/>
              <a:t>Jgst</a:t>
            </a:r>
            <a:r>
              <a:rPr sz="2000" dirty="0"/>
              <a:t>.)</a:t>
            </a:r>
            <a:endParaRPr sz="2000" dirty="0">
              <a:solidFill>
                <a:srgbClr val="0A543E"/>
              </a:solidFill>
            </a:endParaRPr>
          </a:p>
          <a:p>
            <a:pPr marL="342900" indent="-342900" defTabSz="914377">
              <a:lnSpc>
                <a:spcPts val="3400"/>
              </a:lnSpc>
              <a:buClr>
                <a:srgbClr val="22316B"/>
              </a:buClr>
              <a:buSzPct val="100000"/>
              <a:buFont typeface="Wingdings" pitchFamily="2" charset="2"/>
              <a:buChar char="§"/>
              <a:defRPr sz="2000">
                <a:solidFill>
                  <a:srgbClr val="000000"/>
                </a:solidFill>
              </a:defRPr>
            </a:pPr>
            <a:r>
              <a:rPr sz="2000" dirty="0" err="1"/>
              <a:t>Dreijährige</a:t>
            </a:r>
            <a:r>
              <a:rPr sz="2000" dirty="0"/>
              <a:t> </a:t>
            </a:r>
            <a:r>
              <a:rPr sz="2000" dirty="0" err="1"/>
              <a:t>Wirtschaftsschule</a:t>
            </a:r>
            <a:r>
              <a:rPr sz="2000" dirty="0"/>
              <a:t> (8. </a:t>
            </a:r>
            <a:r>
              <a:rPr sz="2000" dirty="0" err="1"/>
              <a:t>bis</a:t>
            </a:r>
            <a:r>
              <a:rPr sz="2000" dirty="0"/>
              <a:t> 10. </a:t>
            </a:r>
            <a:r>
              <a:rPr sz="2000" dirty="0" err="1"/>
              <a:t>Jgst</a:t>
            </a:r>
            <a:r>
              <a:rPr sz="2000" dirty="0"/>
              <a:t>.)</a:t>
            </a:r>
            <a:endParaRPr sz="2000" dirty="0">
              <a:solidFill>
                <a:srgbClr val="0A543E"/>
              </a:solidFill>
            </a:endParaRPr>
          </a:p>
          <a:p>
            <a:pPr marL="342900" indent="-342900" defTabSz="914377">
              <a:lnSpc>
                <a:spcPts val="3400"/>
              </a:lnSpc>
              <a:buClr>
                <a:srgbClr val="22316B"/>
              </a:buClr>
              <a:buSzPct val="100000"/>
              <a:buFont typeface="Wingdings" pitchFamily="2" charset="2"/>
              <a:buChar char="§"/>
              <a:defRPr sz="2000">
                <a:solidFill>
                  <a:srgbClr val="000000"/>
                </a:solidFill>
              </a:defRPr>
            </a:pPr>
            <a:r>
              <a:rPr sz="2000" dirty="0" err="1"/>
              <a:t>Zweijährige</a:t>
            </a:r>
            <a:r>
              <a:rPr sz="2000" dirty="0"/>
              <a:t> </a:t>
            </a:r>
            <a:r>
              <a:rPr sz="2000" dirty="0" err="1"/>
              <a:t>Wirtschaftsschule</a:t>
            </a:r>
            <a:r>
              <a:rPr sz="2000" dirty="0"/>
              <a:t> </a:t>
            </a:r>
            <a:r>
              <a:rPr lang="de-DE" sz="2000" dirty="0"/>
              <a:t>(</a:t>
            </a:r>
            <a:r>
              <a:rPr sz="2000" dirty="0"/>
              <a:t>10. </a:t>
            </a:r>
            <a:r>
              <a:rPr lang="de-DE" sz="2000" dirty="0"/>
              <a:t>und</a:t>
            </a:r>
            <a:r>
              <a:rPr sz="2000" dirty="0"/>
              <a:t> 11. </a:t>
            </a:r>
            <a:r>
              <a:rPr sz="2000" dirty="0" err="1"/>
              <a:t>Jgst</a:t>
            </a:r>
            <a:r>
              <a:rPr sz="2000" dirty="0"/>
              <a:t>.)</a:t>
            </a:r>
            <a:endParaRPr sz="2000" dirty="0">
              <a:solidFill>
                <a:srgbClr val="0A543E"/>
              </a:solidFill>
            </a:endParaRPr>
          </a:p>
          <a:p>
            <a:pPr marL="342900" indent="-342900" defTabSz="914377">
              <a:lnSpc>
                <a:spcPts val="3400"/>
              </a:lnSpc>
              <a:buClr>
                <a:srgbClr val="22316B"/>
              </a:buClr>
              <a:buSzPct val="100000"/>
              <a:buFont typeface="Wingdings" pitchFamily="2" charset="2"/>
              <a:buChar char="§"/>
              <a:defRPr sz="2000" b="1">
                <a:solidFill>
                  <a:srgbClr val="000000"/>
                </a:solidFill>
              </a:defRPr>
            </a:pPr>
            <a:r>
              <a:rPr sz="2000" dirty="0"/>
              <a:t>An </a:t>
            </a:r>
            <a:r>
              <a:rPr sz="2000" dirty="0" err="1"/>
              <a:t>einigen</a:t>
            </a:r>
            <a:r>
              <a:rPr sz="2000" dirty="0"/>
              <a:t> WS </a:t>
            </a:r>
            <a:r>
              <a:rPr sz="2000" dirty="0" err="1"/>
              <a:t>auch</a:t>
            </a:r>
            <a:r>
              <a:rPr sz="2000" dirty="0"/>
              <a:t> </a:t>
            </a:r>
            <a:r>
              <a:rPr sz="2000" dirty="0" err="1"/>
              <a:t>Beginn</a:t>
            </a:r>
            <a:r>
              <a:rPr sz="2000" dirty="0"/>
              <a:t> </a:t>
            </a:r>
            <a:r>
              <a:rPr lang="de-DE" sz="2000" dirty="0"/>
              <a:t>ab</a:t>
            </a:r>
            <a:r>
              <a:rPr sz="2000" dirty="0"/>
              <a:t> </a:t>
            </a:r>
            <a:r>
              <a:rPr sz="2000" u="sng" dirty="0"/>
              <a:t>6. </a:t>
            </a:r>
            <a:r>
              <a:rPr sz="2000" u="sng" dirty="0" err="1"/>
              <a:t>Jgst</a:t>
            </a:r>
            <a:r>
              <a:rPr sz="2000" dirty="0"/>
              <a:t>.</a:t>
            </a:r>
            <a:r>
              <a:rPr lang="de-DE" sz="2000" dirty="0"/>
              <a:t>, </a:t>
            </a:r>
            <a:r>
              <a:rPr sz="2000" dirty="0"/>
              <a:t>z. B. WS </a:t>
            </a:r>
            <a:r>
              <a:rPr sz="2000" dirty="0" err="1"/>
              <a:t>Kalscheuer</a:t>
            </a:r>
            <a:r>
              <a:rPr sz="2000" dirty="0"/>
              <a:t> Rosenheim</a:t>
            </a:r>
            <a:r>
              <a:rPr lang="de-DE" sz="2000" dirty="0"/>
              <a:t> </a:t>
            </a:r>
            <a:r>
              <a:rPr sz="2000" dirty="0"/>
              <a:t>und </a:t>
            </a:r>
            <a:r>
              <a:rPr sz="2000" dirty="0" err="1"/>
              <a:t>Pasold-Weißauer</a:t>
            </a:r>
            <a:r>
              <a:rPr sz="2000" dirty="0"/>
              <a:t> </a:t>
            </a:r>
            <a:r>
              <a:rPr sz="2000" dirty="0" err="1"/>
              <a:t>Holzkirchen</a:t>
            </a:r>
            <a:r>
              <a:rPr lang="de-DE" sz="2000" dirty="0"/>
              <a:t> (private Schulen)</a:t>
            </a:r>
            <a:endParaRPr sz="2000" dirty="0"/>
          </a:p>
          <a:p>
            <a:pPr marL="342900" indent="-342900" defTabSz="914377">
              <a:lnSpc>
                <a:spcPts val="3400"/>
              </a:lnSpc>
              <a:buClr>
                <a:srgbClr val="22316B"/>
              </a:buClr>
              <a:buFont typeface="Wingdings" pitchFamily="2" charset="2"/>
              <a:buChar char="§"/>
              <a:defRPr sz="2000">
                <a:solidFill>
                  <a:srgbClr val="000000"/>
                </a:solidFill>
              </a:defRPr>
            </a:pPr>
            <a:endParaRPr sz="2000" dirty="0"/>
          </a:p>
          <a:p>
            <a:pPr defTabSz="914377">
              <a:spcAft>
                <a:spcPts val="600"/>
              </a:spcAft>
              <a:buClr>
                <a:srgbClr val="22316B"/>
              </a:buClr>
              <a:defRPr sz="2000" b="1">
                <a:solidFill>
                  <a:srgbClr val="13A87C"/>
                </a:solidFill>
              </a:defRPr>
            </a:pPr>
            <a:r>
              <a:rPr sz="2000" dirty="0"/>
              <a:t>Ab 5. </a:t>
            </a:r>
            <a:r>
              <a:rPr sz="2000" dirty="0" err="1"/>
              <a:t>Jgst</a:t>
            </a:r>
            <a:r>
              <a:rPr sz="2000" dirty="0"/>
              <a:t>. </a:t>
            </a:r>
            <a:r>
              <a:rPr sz="2000" dirty="0" err="1"/>
              <a:t>Eintritt</a:t>
            </a:r>
            <a:r>
              <a:rPr sz="2000" dirty="0"/>
              <a:t> in </a:t>
            </a:r>
            <a:r>
              <a:rPr sz="2000" dirty="0" err="1">
                <a:solidFill>
                  <a:srgbClr val="22316B"/>
                </a:solidFill>
              </a:rPr>
              <a:t>Wirtschaftsschule</a:t>
            </a:r>
            <a:r>
              <a:rPr sz="2000" dirty="0">
                <a:solidFill>
                  <a:srgbClr val="22316B"/>
                </a:solidFill>
              </a:rPr>
              <a:t> </a:t>
            </a:r>
            <a:r>
              <a:rPr sz="2000" dirty="0" err="1"/>
              <a:t>unter</a:t>
            </a:r>
            <a:r>
              <a:rPr sz="2000" dirty="0"/>
              <a:t> </a:t>
            </a:r>
            <a:r>
              <a:rPr sz="2000" dirty="0" err="1"/>
              <a:t>bestimmten</a:t>
            </a:r>
            <a:r>
              <a:rPr sz="2000" dirty="0"/>
              <a:t> </a:t>
            </a:r>
            <a:r>
              <a:rPr sz="2000" dirty="0" err="1"/>
              <a:t>Voraussetzungen</a:t>
            </a:r>
            <a:r>
              <a:rPr sz="2000" dirty="0"/>
              <a:t> </a:t>
            </a:r>
            <a:r>
              <a:rPr sz="2000" dirty="0" err="1"/>
              <a:t>praktisch</a:t>
            </a:r>
            <a:r>
              <a:rPr sz="2000" dirty="0"/>
              <a:t> </a:t>
            </a:r>
            <a:r>
              <a:rPr sz="2000" dirty="0" err="1"/>
              <a:t>lückenlos</a:t>
            </a:r>
            <a:r>
              <a:rPr sz="2000" dirty="0"/>
              <a:t> </a:t>
            </a:r>
            <a:r>
              <a:rPr sz="2000" dirty="0" err="1"/>
              <a:t>bis</a:t>
            </a:r>
            <a:r>
              <a:rPr sz="2000" dirty="0"/>
              <a:t> </a:t>
            </a:r>
            <a:r>
              <a:rPr sz="2000" dirty="0" err="1"/>
              <a:t>zur</a:t>
            </a:r>
            <a:r>
              <a:rPr sz="2000" dirty="0"/>
              <a:t> 10. </a:t>
            </a:r>
            <a:r>
              <a:rPr sz="2000" dirty="0" err="1"/>
              <a:t>Jgst</a:t>
            </a:r>
            <a:r>
              <a:rPr sz="2000" dirty="0"/>
              <a:t>. </a:t>
            </a:r>
            <a:r>
              <a:rPr sz="2000" dirty="0" err="1"/>
              <a:t>möglich</a:t>
            </a:r>
            <a:r>
              <a:rPr sz="2000" dirty="0"/>
              <a:t>:</a:t>
            </a:r>
            <a:endParaRPr sz="2000" dirty="0">
              <a:solidFill>
                <a:srgbClr val="0A543E"/>
              </a:solidFill>
            </a:endParaRPr>
          </a:p>
          <a:p>
            <a:pPr marL="342900" indent="-342900" defTabSz="914377">
              <a:lnSpc>
                <a:spcPts val="3400"/>
              </a:lnSpc>
              <a:buClr>
                <a:srgbClr val="22316B"/>
              </a:buClr>
              <a:buSzPct val="100000"/>
              <a:buFont typeface="Wingdings" pitchFamily="2" charset="2"/>
              <a:buChar char="§"/>
              <a:defRPr sz="2000">
                <a:solidFill>
                  <a:srgbClr val="000000"/>
                </a:solidFill>
              </a:defRPr>
            </a:pPr>
            <a:r>
              <a:rPr lang="de-DE" sz="2000" dirty="0" err="1"/>
              <a:t>a</a:t>
            </a:r>
            <a:r>
              <a:rPr sz="2000" dirty="0"/>
              <a:t>us </a:t>
            </a:r>
            <a:r>
              <a:rPr sz="2000" dirty="0">
                <a:solidFill>
                  <a:srgbClr val="CC0066"/>
                </a:solidFill>
              </a:rPr>
              <a:t>MS</a:t>
            </a:r>
            <a:r>
              <a:rPr sz="2000" dirty="0"/>
              <a:t> </a:t>
            </a:r>
            <a:r>
              <a:rPr sz="2000" dirty="0" err="1"/>
              <a:t>mit</a:t>
            </a:r>
            <a:r>
              <a:rPr sz="2000" dirty="0"/>
              <a:t> 2,66 in D, E, M </a:t>
            </a:r>
            <a:r>
              <a:rPr sz="2000" dirty="0" err="1"/>
              <a:t>oder</a:t>
            </a:r>
            <a:r>
              <a:rPr sz="2000" dirty="0"/>
              <a:t> P</a:t>
            </a:r>
            <a:r>
              <a:rPr lang="de-DE" sz="2000" dirty="0" err="1"/>
              <a:t>robeunttericht</a:t>
            </a:r>
            <a:r>
              <a:rPr sz="2000" dirty="0"/>
              <a:t> </a:t>
            </a:r>
            <a:r>
              <a:rPr sz="2000" dirty="0" err="1"/>
              <a:t>mit</a:t>
            </a:r>
            <a:r>
              <a:rPr sz="2000" dirty="0"/>
              <a:t> </a:t>
            </a:r>
            <a:r>
              <a:rPr lang="de-DE" sz="2000" dirty="0"/>
              <a:t>3</a:t>
            </a:r>
            <a:r>
              <a:rPr sz="2000" dirty="0"/>
              <a:t> und </a:t>
            </a:r>
            <a:endParaRPr lang="de-DE" sz="2000" dirty="0"/>
          </a:p>
          <a:p>
            <a:pPr defTabSz="914377">
              <a:lnSpc>
                <a:spcPts val="3400"/>
              </a:lnSpc>
              <a:buClr>
                <a:srgbClr val="22316B"/>
              </a:buClr>
              <a:buSzPct val="100000"/>
              <a:defRPr sz="2000">
                <a:solidFill>
                  <a:srgbClr val="000000"/>
                </a:solidFill>
              </a:defRPr>
            </a:pPr>
            <a:r>
              <a:rPr lang="de-DE" sz="2000" dirty="0"/>
              <a:t>      </a:t>
            </a:r>
            <a:r>
              <a:rPr sz="2000" dirty="0"/>
              <a:t>4 in D, M </a:t>
            </a:r>
            <a:r>
              <a:rPr sz="2000" dirty="0" err="1"/>
              <a:t>bzw</a:t>
            </a:r>
            <a:r>
              <a:rPr lang="de-DE" sz="2000" dirty="0"/>
              <a:t>. bei </a:t>
            </a:r>
            <a:r>
              <a:rPr sz="2000" dirty="0"/>
              <a:t>4</a:t>
            </a:r>
            <a:r>
              <a:rPr lang="de-DE" sz="2000" dirty="0"/>
              <a:t> und</a:t>
            </a:r>
            <a:r>
              <a:rPr sz="2000" dirty="0"/>
              <a:t> 4 </a:t>
            </a:r>
            <a:r>
              <a:rPr lang="de-DE" sz="2000" dirty="0">
                <a:sym typeface="Wingdings" panose="05000000000000000000" pitchFamily="2" charset="2"/>
              </a:rPr>
              <a:t></a:t>
            </a:r>
            <a:r>
              <a:rPr sz="2000" dirty="0"/>
              <a:t> </a:t>
            </a:r>
            <a:r>
              <a:rPr sz="2000" dirty="0" err="1"/>
              <a:t>Elternwille</a:t>
            </a:r>
            <a:endParaRPr sz="2000" dirty="0">
              <a:solidFill>
                <a:srgbClr val="0A543E"/>
              </a:solidFill>
            </a:endParaRPr>
          </a:p>
          <a:p>
            <a:pPr marL="342900" indent="-342900" defTabSz="914377">
              <a:lnSpc>
                <a:spcPts val="3400"/>
              </a:lnSpc>
              <a:buClr>
                <a:srgbClr val="22316B"/>
              </a:buClr>
              <a:buSzPct val="100000"/>
              <a:buFont typeface="Wingdings" pitchFamily="2" charset="2"/>
              <a:buChar char="§"/>
              <a:defRPr sz="2000">
                <a:solidFill>
                  <a:srgbClr val="000000"/>
                </a:solidFill>
              </a:defRPr>
            </a:pPr>
            <a:r>
              <a:rPr lang="de-DE" sz="2000" dirty="0" err="1"/>
              <a:t>a</a:t>
            </a:r>
            <a:r>
              <a:rPr sz="2000" dirty="0"/>
              <a:t>us </a:t>
            </a:r>
            <a:r>
              <a:rPr sz="2000" dirty="0">
                <a:solidFill>
                  <a:srgbClr val="CC0066"/>
                </a:solidFill>
              </a:rPr>
              <a:t>M-Zweig MS</a:t>
            </a:r>
            <a:r>
              <a:rPr sz="2000" dirty="0"/>
              <a:t>, </a:t>
            </a:r>
            <a:r>
              <a:rPr sz="2000" dirty="0">
                <a:solidFill>
                  <a:srgbClr val="FF6600"/>
                </a:solidFill>
              </a:rPr>
              <a:t>RS</a:t>
            </a:r>
            <a:r>
              <a:rPr sz="2000" dirty="0"/>
              <a:t> und </a:t>
            </a:r>
            <a:r>
              <a:rPr sz="2000" dirty="0">
                <a:solidFill>
                  <a:srgbClr val="0099CC"/>
                </a:solidFill>
              </a:rPr>
              <a:t>Gym</a:t>
            </a:r>
            <a:r>
              <a:rPr sz="2000" dirty="0"/>
              <a:t> </a:t>
            </a:r>
            <a:r>
              <a:rPr sz="2000" dirty="0" err="1"/>
              <a:t>mit</a:t>
            </a:r>
            <a:r>
              <a:rPr lang="de-DE" sz="2000" dirty="0"/>
              <a:t> der</a:t>
            </a:r>
            <a:r>
              <a:rPr sz="2000" dirty="0"/>
              <a:t> </a:t>
            </a:r>
            <a:r>
              <a:rPr sz="2000" dirty="0" err="1"/>
              <a:t>bestandene</a:t>
            </a:r>
            <a:r>
              <a:rPr lang="de-DE" sz="2000" dirty="0"/>
              <a:t>n</a:t>
            </a:r>
            <a:r>
              <a:rPr sz="2000" dirty="0"/>
              <a:t> </a:t>
            </a:r>
            <a:r>
              <a:rPr sz="2000" dirty="0" err="1"/>
              <a:t>Jgst</a:t>
            </a:r>
            <a:r>
              <a:rPr sz="2000" dirty="0"/>
              <a:t>.</a:t>
            </a:r>
            <a:endParaRPr lang="de-DE" sz="2000" dirty="0">
              <a:solidFill>
                <a:srgbClr val="000000"/>
              </a:solidFill>
            </a:endParaRPr>
          </a:p>
          <a:p>
            <a:pPr defTabSz="914377">
              <a:lnSpc>
                <a:spcPts val="3400"/>
              </a:lnSpc>
              <a:buClr>
                <a:srgbClr val="22316B"/>
              </a:buClr>
              <a:buSzPct val="100000"/>
              <a:defRPr sz="2000">
                <a:solidFill>
                  <a:srgbClr val="000000"/>
                </a:solidFill>
              </a:defRPr>
            </a:pPr>
            <a:r>
              <a:rPr lang="de-DE" sz="2000" dirty="0">
                <a:solidFill>
                  <a:srgbClr val="000000"/>
                </a:solidFill>
              </a:rPr>
              <a:t>     ohne Probeunterricht</a:t>
            </a:r>
            <a:endParaRPr sz="2000" dirty="0">
              <a:solidFill>
                <a:srgbClr val="0A543E"/>
              </a:solidFill>
            </a:endParaRPr>
          </a:p>
          <a:p>
            <a:pPr marL="251996" indent="-251996" defTabSz="914377">
              <a:lnSpc>
                <a:spcPts val="3400"/>
              </a:lnSpc>
              <a:buClr>
                <a:srgbClr val="13A87C"/>
              </a:buClr>
              <a:buSzPct val="100000"/>
              <a:buChar char="◼"/>
              <a:defRPr sz="2000">
                <a:solidFill>
                  <a:srgbClr val="000000"/>
                </a:solidFill>
              </a:defRPr>
            </a:pPr>
            <a:endParaRPr sz="2000" dirty="0">
              <a:solidFill>
                <a:srgbClr val="0A543E"/>
              </a:solidFill>
            </a:endParaRPr>
          </a:p>
          <a:p>
            <a:pPr defTabSz="914377">
              <a:lnSpc>
                <a:spcPts val="3400"/>
              </a:lnSpc>
              <a:defRPr sz="2000">
                <a:solidFill>
                  <a:srgbClr val="000000"/>
                </a:solidFill>
              </a:defRPr>
            </a:pPr>
            <a:endParaRPr sz="2000" dirty="0">
              <a:solidFill>
                <a:srgbClr val="0A543E"/>
              </a:solidFill>
            </a:endParaRPr>
          </a:p>
          <a:p>
            <a:pPr marL="251996" indent="-251996" defTabSz="914377">
              <a:lnSpc>
                <a:spcPts val="3400"/>
              </a:lnSpc>
              <a:buClr>
                <a:srgbClr val="13A87C"/>
              </a:buClr>
              <a:buSzPct val="100000"/>
              <a:buChar char="◼"/>
              <a:defRPr sz="2000">
                <a:solidFill>
                  <a:srgbClr val="000000"/>
                </a:solidFill>
              </a:defRPr>
            </a:pPr>
            <a:endParaRPr sz="2000" dirty="0">
              <a:solidFill>
                <a:srgbClr val="0A543E"/>
              </a:solidFill>
            </a:endParaRPr>
          </a:p>
          <a:p>
            <a:pPr defTabSz="914377">
              <a:lnSpc>
                <a:spcPts val="3400"/>
              </a:lnSpc>
              <a:defRPr sz="2000">
                <a:solidFill>
                  <a:srgbClr val="000000"/>
                </a:solidFill>
              </a:defRPr>
            </a:pPr>
            <a:endParaRPr sz="2000" dirty="0">
              <a:solidFill>
                <a:srgbClr val="0A543E"/>
              </a:solidFill>
            </a:endParaRPr>
          </a:p>
          <a:p>
            <a:pPr marL="251996" indent="-251996" defTabSz="914377">
              <a:lnSpc>
                <a:spcPts val="3400"/>
              </a:lnSpc>
              <a:buClr>
                <a:srgbClr val="13A87C"/>
              </a:buClr>
              <a:buSzPct val="100000"/>
              <a:buChar char="◼"/>
              <a:defRPr sz="2000">
                <a:solidFill>
                  <a:srgbClr val="000000"/>
                </a:solidFill>
              </a:defRPr>
            </a:pPr>
            <a:endParaRPr sz="2000" dirty="0">
              <a:solidFill>
                <a:srgbClr val="0A543E"/>
              </a:solidFill>
            </a:endParaRPr>
          </a:p>
          <a:p>
            <a:pPr defTabSz="914377">
              <a:lnSpc>
                <a:spcPts val="3400"/>
              </a:lnSpc>
              <a:defRPr sz="2000">
                <a:solidFill>
                  <a:srgbClr val="000000"/>
                </a:solidFill>
              </a:defRPr>
            </a:pPr>
            <a:endParaRPr sz="2000" dirty="0">
              <a:solidFill>
                <a:srgbClr val="0A543E"/>
              </a:solidFill>
            </a:endParaRPr>
          </a:p>
          <a:p>
            <a:pPr marL="251996" indent="-251996" defTabSz="914377">
              <a:lnSpc>
                <a:spcPts val="3400"/>
              </a:lnSpc>
              <a:buClr>
                <a:srgbClr val="13A87C"/>
              </a:buClr>
              <a:buSzPct val="100000"/>
              <a:buChar char="◼"/>
              <a:defRPr sz="2000">
                <a:solidFill>
                  <a:srgbClr val="000000"/>
                </a:solidFill>
              </a:defRPr>
            </a:pPr>
            <a:endParaRPr sz="2000" dirty="0">
              <a:solidFill>
                <a:srgbClr val="0A543E"/>
              </a:solidFill>
            </a:endParaRPr>
          </a:p>
        </p:txBody>
      </p:sp>
      <p:pic>
        <p:nvPicPr>
          <p:cNvPr id="2" name="Grafi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1374" y="4881662"/>
            <a:ext cx="2053255" cy="1600200"/>
          </a:xfrm>
          <a:prstGeom prst="rect">
            <a:avLst/>
          </a:prstGeom>
        </p:spPr>
      </p:pic>
    </p:spTree>
    <p:extLst>
      <p:ext uri="{BB962C8B-B14F-4D97-AF65-F5344CB8AC3E}">
        <p14:creationId xmlns:p14="http://schemas.microsoft.com/office/powerpoint/2010/main" val="3017352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dirty="0">
                <a:solidFill>
                  <a:srgbClr val="7030A0"/>
                </a:solidFill>
              </a:rPr>
              <a:t>Abschlüsse an den weiterführenden Schulen</a:t>
            </a:r>
          </a:p>
        </p:txBody>
      </p:sp>
      <p:pic>
        <p:nvPicPr>
          <p:cNvPr id="3" name="Grafik 8" descr="Grafik 8"/>
          <p:cNvPicPr>
            <a:picLocks noChangeAspect="1"/>
          </p:cNvPicPr>
          <p:nvPr/>
        </p:nvPicPr>
        <p:blipFill>
          <a:blip r:embed="rId2" cstate="print">
            <a:extLst/>
          </a:blip>
          <a:stretch>
            <a:fillRect/>
          </a:stretch>
        </p:blipFill>
        <p:spPr>
          <a:xfrm>
            <a:off x="3195953" y="2480516"/>
            <a:ext cx="6901146" cy="3744417"/>
          </a:xfrm>
          <a:prstGeom prst="rect">
            <a:avLst/>
          </a:prstGeom>
          <a:ln w="12700">
            <a:miter lim="400000"/>
          </a:ln>
        </p:spPr>
      </p:pic>
    </p:spTree>
    <p:extLst>
      <p:ext uri="{BB962C8B-B14F-4D97-AF65-F5344CB8AC3E}">
        <p14:creationId xmlns:p14="http://schemas.microsoft.com/office/powerpoint/2010/main" val="403998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p:tmAbs val="0"/>
                                  </p:iterate>
                                  <p:childTnLst>
                                    <p:set>
                                      <p:cBhvr>
                                        <p:cTn id="6" fill="hold"/>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92924" y="307118"/>
            <a:ext cx="8911687" cy="1280890"/>
          </a:xfrm>
        </p:spPr>
        <p:txBody>
          <a:bodyPr/>
          <a:lstStyle/>
          <a:p>
            <a:pPr algn="ctr"/>
            <a:r>
              <a:rPr lang="de-DE" dirty="0">
                <a:solidFill>
                  <a:srgbClr val="7030A0"/>
                </a:solidFill>
              </a:rPr>
              <a:t>Abschlüsse des beruflichen Schulwesens</a:t>
            </a:r>
          </a:p>
        </p:txBody>
      </p:sp>
      <p:pic>
        <p:nvPicPr>
          <p:cNvPr id="3" name="Grafik 6" descr="Grafik 6"/>
          <p:cNvPicPr>
            <a:picLocks noChangeAspect="1"/>
          </p:cNvPicPr>
          <p:nvPr/>
        </p:nvPicPr>
        <p:blipFill>
          <a:blip r:embed="rId2" cstate="print">
            <a:extLst/>
          </a:blip>
          <a:stretch>
            <a:fillRect/>
          </a:stretch>
        </p:blipFill>
        <p:spPr>
          <a:xfrm>
            <a:off x="3490197" y="1673199"/>
            <a:ext cx="6704482" cy="5184801"/>
          </a:xfrm>
          <a:prstGeom prst="rect">
            <a:avLst/>
          </a:prstGeom>
          <a:ln w="12700">
            <a:miter lim="400000"/>
          </a:ln>
        </p:spPr>
      </p:pic>
    </p:spTree>
    <p:extLst>
      <p:ext uri="{BB962C8B-B14F-4D97-AF65-F5344CB8AC3E}">
        <p14:creationId xmlns:p14="http://schemas.microsoft.com/office/powerpoint/2010/main" val="7338644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458812" y="282734"/>
            <a:ext cx="8911687" cy="1280890"/>
          </a:xfrm>
        </p:spPr>
        <p:txBody>
          <a:bodyPr>
            <a:normAutofit fontScale="90000"/>
          </a:bodyPr>
          <a:lstStyle/>
          <a:p>
            <a:pPr algn="ctr"/>
            <a:r>
              <a:rPr lang="de-DE" dirty="0">
                <a:solidFill>
                  <a:srgbClr val="7030A0"/>
                </a:solidFill>
              </a:rPr>
              <a:t> Voraussichtliche Termine für die Informationsabende der jeweiligen Schulen</a:t>
            </a:r>
          </a:p>
        </p:txBody>
      </p:sp>
      <p:sp>
        <p:nvSpPr>
          <p:cNvPr id="3" name="Textplatzhalter 3"/>
          <p:cNvSpPr txBox="1"/>
          <p:nvPr/>
        </p:nvSpPr>
        <p:spPr>
          <a:xfrm>
            <a:off x="2685605" y="1563624"/>
            <a:ext cx="8458100" cy="49518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914377">
              <a:defRPr sz="2000" b="1">
                <a:solidFill>
                  <a:srgbClr val="E63423"/>
                </a:solidFill>
              </a:defRPr>
            </a:pPr>
            <a:r>
              <a:rPr lang="de-DE" dirty="0">
                <a:solidFill>
                  <a:srgbClr val="00B050"/>
                </a:solidFill>
              </a:rPr>
              <a:t>Bitte schauen  Sie auch in die Tagespresse und auf die Homepages der Schulen!</a:t>
            </a:r>
          </a:p>
          <a:p>
            <a:pPr defTabSz="914377">
              <a:lnSpc>
                <a:spcPct val="150000"/>
              </a:lnSpc>
              <a:defRPr sz="2000" b="1">
                <a:solidFill>
                  <a:srgbClr val="E63423"/>
                </a:solidFill>
              </a:defRPr>
            </a:pPr>
            <a:endParaRPr sz="900" dirty="0"/>
          </a:p>
          <a:p>
            <a:pPr marL="342900" indent="-342900" defTabSz="914377">
              <a:lnSpc>
                <a:spcPct val="150000"/>
              </a:lnSpc>
              <a:buClr>
                <a:srgbClr val="E63423"/>
              </a:buClr>
              <a:buSzPct val="100000"/>
              <a:buFont typeface="Wingdings" pitchFamily="2" charset="2"/>
              <a:buChar char="§"/>
              <a:defRPr sz="2000">
                <a:solidFill>
                  <a:srgbClr val="000000"/>
                </a:solidFill>
              </a:defRPr>
            </a:pPr>
            <a:r>
              <a:rPr dirty="0"/>
              <a:t>Michael-Ende-</a:t>
            </a:r>
            <a:r>
              <a:rPr lang="de-DE" dirty="0"/>
              <a:t>S</a:t>
            </a:r>
            <a:r>
              <a:rPr dirty="0" err="1"/>
              <a:t>chule</a:t>
            </a:r>
            <a:r>
              <a:rPr lang="de-DE" dirty="0"/>
              <a:t> (Mittelschule)</a:t>
            </a:r>
            <a:r>
              <a:rPr dirty="0"/>
              <a:t>: </a:t>
            </a:r>
            <a:r>
              <a:rPr lang="de-DE" dirty="0"/>
              <a:t> </a:t>
            </a:r>
            <a:r>
              <a:rPr dirty="0"/>
              <a:t>22. </a:t>
            </a:r>
            <a:r>
              <a:rPr dirty="0" err="1"/>
              <a:t>Februar</a:t>
            </a:r>
            <a:r>
              <a:rPr dirty="0"/>
              <a:t> 202</a:t>
            </a:r>
            <a:r>
              <a:rPr lang="de-DE" dirty="0"/>
              <a:t>0</a:t>
            </a:r>
            <a:r>
              <a:rPr dirty="0"/>
              <a:t> 19</a:t>
            </a:r>
            <a:r>
              <a:rPr lang="de-DE" dirty="0"/>
              <a:t>:</a:t>
            </a:r>
            <a:r>
              <a:rPr dirty="0"/>
              <a:t>00 </a:t>
            </a:r>
            <a:r>
              <a:rPr dirty="0" err="1"/>
              <a:t>Uhr</a:t>
            </a:r>
            <a:endParaRPr lang="de-DE" dirty="0"/>
          </a:p>
          <a:p>
            <a:pPr defTabSz="914377">
              <a:lnSpc>
                <a:spcPts val="3400"/>
              </a:lnSpc>
              <a:buClr>
                <a:srgbClr val="E63423"/>
              </a:buClr>
              <a:buSzPct val="100000"/>
              <a:defRPr sz="2000">
                <a:solidFill>
                  <a:srgbClr val="000000"/>
                </a:solidFill>
              </a:defRPr>
            </a:pPr>
            <a:endParaRPr dirty="0"/>
          </a:p>
          <a:p>
            <a:pPr marL="342900" indent="-342900" defTabSz="914377">
              <a:buClr>
                <a:srgbClr val="E63423"/>
              </a:buClr>
              <a:buSzPct val="100000"/>
              <a:buFont typeface="Wingdings" pitchFamily="2" charset="2"/>
              <a:buChar char="§"/>
              <a:defRPr sz="2000">
                <a:solidFill>
                  <a:srgbClr val="000000"/>
                </a:solidFill>
              </a:defRPr>
            </a:pPr>
            <a:r>
              <a:rPr dirty="0"/>
              <a:t>Di</a:t>
            </a:r>
            <a:r>
              <a:rPr lang="de-DE" dirty="0"/>
              <a:t>e</a:t>
            </a:r>
            <a:r>
              <a:rPr dirty="0"/>
              <a:t>n</a:t>
            </a:r>
            <a:r>
              <a:rPr lang="de-DE" dirty="0"/>
              <a:t>t</a:t>
            </a:r>
            <a:r>
              <a:rPr dirty="0" err="1"/>
              <a:t>zenhofer</a:t>
            </a:r>
            <a:r>
              <a:rPr dirty="0"/>
              <a:t> </a:t>
            </a:r>
            <a:r>
              <a:rPr dirty="0" err="1"/>
              <a:t>Realschule</a:t>
            </a:r>
            <a:r>
              <a:rPr lang="de-DE" dirty="0"/>
              <a:t>,                   </a:t>
            </a:r>
            <a:r>
              <a:rPr dirty="0"/>
              <a:t> 10. </a:t>
            </a:r>
            <a:r>
              <a:rPr dirty="0" err="1"/>
              <a:t>März</a:t>
            </a:r>
            <a:r>
              <a:rPr dirty="0"/>
              <a:t> 2021  19</a:t>
            </a:r>
            <a:r>
              <a:rPr lang="de-DE" dirty="0"/>
              <a:t>:00</a:t>
            </a:r>
            <a:r>
              <a:rPr dirty="0"/>
              <a:t> </a:t>
            </a:r>
            <a:r>
              <a:rPr dirty="0" err="1"/>
              <a:t>Uhr</a:t>
            </a:r>
            <a:endParaRPr lang="de-DE" dirty="0"/>
          </a:p>
          <a:p>
            <a:pPr defTabSz="914377">
              <a:buClr>
                <a:srgbClr val="E63423"/>
              </a:buClr>
              <a:buSzPct val="100000"/>
              <a:defRPr sz="2000">
                <a:solidFill>
                  <a:srgbClr val="000000"/>
                </a:solidFill>
              </a:defRPr>
            </a:pPr>
            <a:r>
              <a:rPr lang="de-DE" dirty="0"/>
              <a:t>     </a:t>
            </a:r>
            <a:r>
              <a:rPr lang="de-DE" dirty="0" err="1"/>
              <a:t>Brannenburg</a:t>
            </a:r>
            <a:r>
              <a:rPr lang="de-DE" dirty="0"/>
              <a:t>:	                                ab 17:00 Uhr :</a:t>
            </a:r>
          </a:p>
          <a:p>
            <a:pPr defTabSz="914377">
              <a:buClr>
                <a:srgbClr val="E63423"/>
              </a:buClr>
              <a:buSzPct val="100000"/>
              <a:defRPr sz="2000">
                <a:solidFill>
                  <a:srgbClr val="000000"/>
                </a:solidFill>
              </a:defRPr>
            </a:pPr>
            <a:r>
              <a:rPr lang="de-DE" dirty="0"/>
              <a:t>                                                                       Tag der Offenen Tür</a:t>
            </a:r>
          </a:p>
          <a:p>
            <a:pPr marL="342900" indent="-342900" defTabSz="914377">
              <a:lnSpc>
                <a:spcPts val="3400"/>
              </a:lnSpc>
              <a:buClr>
                <a:srgbClr val="E63423"/>
              </a:buClr>
              <a:buSzPct val="100000"/>
              <a:buFont typeface="Wingdings" pitchFamily="2" charset="2"/>
              <a:buChar char="§"/>
              <a:defRPr sz="2000">
                <a:solidFill>
                  <a:srgbClr val="000000"/>
                </a:solidFill>
              </a:defRPr>
            </a:pPr>
            <a:endParaRPr dirty="0">
              <a:solidFill>
                <a:srgbClr val="731A12"/>
              </a:solidFill>
            </a:endParaRPr>
          </a:p>
          <a:p>
            <a:pPr marL="342900" indent="-342900" defTabSz="914377">
              <a:lnSpc>
                <a:spcPts val="3400"/>
              </a:lnSpc>
              <a:buClr>
                <a:srgbClr val="E63423"/>
              </a:buClr>
              <a:buSzPct val="100000"/>
              <a:buFont typeface="Wingdings" pitchFamily="2" charset="2"/>
              <a:buChar char="§"/>
              <a:defRPr sz="2000">
                <a:solidFill>
                  <a:srgbClr val="000000"/>
                </a:solidFill>
              </a:defRPr>
            </a:pPr>
            <a:r>
              <a:rPr dirty="0"/>
              <a:t>Gymnasium </a:t>
            </a:r>
            <a:r>
              <a:rPr dirty="0" err="1"/>
              <a:t>Raubling</a:t>
            </a:r>
            <a:r>
              <a:rPr dirty="0"/>
              <a:t>:                          </a:t>
            </a:r>
            <a:r>
              <a:rPr lang="de-DE" dirty="0"/>
              <a:t> </a:t>
            </a:r>
            <a:r>
              <a:rPr dirty="0"/>
              <a:t>16. </a:t>
            </a:r>
            <a:r>
              <a:rPr dirty="0" err="1"/>
              <a:t>März</a:t>
            </a:r>
            <a:r>
              <a:rPr dirty="0"/>
              <a:t> 2021 19:30 </a:t>
            </a:r>
            <a:r>
              <a:rPr dirty="0" err="1"/>
              <a:t>Uhr</a:t>
            </a:r>
            <a:endParaRPr lang="de-DE" dirty="0"/>
          </a:p>
          <a:p>
            <a:pPr marL="342900" indent="-342900" defTabSz="914377">
              <a:lnSpc>
                <a:spcPts val="3400"/>
              </a:lnSpc>
              <a:buClr>
                <a:srgbClr val="E63423"/>
              </a:buClr>
              <a:buSzPct val="100000"/>
              <a:buFont typeface="Wingdings" pitchFamily="2" charset="2"/>
              <a:buChar char="§"/>
              <a:defRPr sz="2000">
                <a:solidFill>
                  <a:srgbClr val="000000"/>
                </a:solidFill>
              </a:defRPr>
            </a:pPr>
            <a:endParaRPr dirty="0">
              <a:solidFill>
                <a:srgbClr val="731A12"/>
              </a:solidFill>
            </a:endParaRPr>
          </a:p>
          <a:p>
            <a:pPr marL="342900" indent="-342900" defTabSz="914377">
              <a:lnSpc>
                <a:spcPts val="2400"/>
              </a:lnSpc>
              <a:buClr>
                <a:srgbClr val="E63423"/>
              </a:buClr>
              <a:buSzPct val="100000"/>
              <a:buFont typeface="Wingdings" pitchFamily="2" charset="2"/>
              <a:buChar char="§"/>
              <a:defRPr sz="2000">
                <a:solidFill>
                  <a:srgbClr val="000000"/>
                </a:solidFill>
              </a:defRPr>
            </a:pPr>
            <a:r>
              <a:rPr dirty="0" err="1"/>
              <a:t>Wirtschaftsschule</a:t>
            </a:r>
            <a:r>
              <a:rPr dirty="0"/>
              <a:t> </a:t>
            </a:r>
            <a:r>
              <a:rPr dirty="0" err="1"/>
              <a:t>Alpenland</a:t>
            </a:r>
            <a:r>
              <a:rPr dirty="0"/>
              <a:t>, </a:t>
            </a:r>
            <a:r>
              <a:rPr lang="de-DE" dirty="0"/>
              <a:t>	     4. März 2021 ab 18:00 Uhr</a:t>
            </a:r>
          </a:p>
          <a:p>
            <a:pPr defTabSz="914377">
              <a:lnSpc>
                <a:spcPts val="2400"/>
              </a:lnSpc>
              <a:buClr>
                <a:srgbClr val="E63423"/>
              </a:buClr>
              <a:buSzPct val="100000"/>
              <a:defRPr sz="2000">
                <a:solidFill>
                  <a:srgbClr val="000000"/>
                </a:solidFill>
              </a:defRPr>
            </a:pPr>
            <a:r>
              <a:rPr lang="de-DE" dirty="0"/>
              <a:t>     </a:t>
            </a:r>
            <a:r>
              <a:rPr dirty="0"/>
              <a:t>Bad </a:t>
            </a:r>
            <a:r>
              <a:rPr dirty="0" err="1"/>
              <a:t>Aibling</a:t>
            </a:r>
            <a:r>
              <a:rPr dirty="0"/>
              <a:t>:</a:t>
            </a:r>
            <a:endParaRPr dirty="0">
              <a:solidFill>
                <a:srgbClr val="731A12"/>
              </a:solidFill>
            </a:endParaRPr>
          </a:p>
          <a:p>
            <a:pPr marL="251996" indent="-251996" defTabSz="914377">
              <a:lnSpc>
                <a:spcPts val="3400"/>
              </a:lnSpc>
              <a:buClr>
                <a:srgbClr val="E63423"/>
              </a:buClr>
              <a:buSzPct val="100000"/>
              <a:buChar char="◼"/>
              <a:defRPr sz="2000">
                <a:solidFill>
                  <a:srgbClr val="000000"/>
                </a:solidFill>
              </a:defRPr>
            </a:pPr>
            <a:endParaRPr dirty="0">
              <a:solidFill>
                <a:srgbClr val="731A12"/>
              </a:solidFill>
            </a:endParaRPr>
          </a:p>
        </p:txBody>
      </p:sp>
    </p:spTree>
    <p:extLst>
      <p:ext uri="{BB962C8B-B14F-4D97-AF65-F5344CB8AC3E}">
        <p14:creationId xmlns:p14="http://schemas.microsoft.com/office/powerpoint/2010/main" val="774334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92923" y="426720"/>
            <a:ext cx="8911687" cy="1161288"/>
          </a:xfrm>
        </p:spPr>
        <p:txBody>
          <a:bodyPr/>
          <a:lstStyle/>
          <a:p>
            <a:r>
              <a:rPr lang="de-DE" dirty="0">
                <a:solidFill>
                  <a:srgbClr val="7030A0"/>
                </a:solidFill>
              </a:rPr>
              <a:t>Hier finden Sie Hilfe für Ihre Anliegen</a:t>
            </a:r>
          </a:p>
        </p:txBody>
      </p:sp>
      <p:sp>
        <p:nvSpPr>
          <p:cNvPr id="3" name="Rechteck 2"/>
          <p:cNvSpPr/>
          <p:nvPr/>
        </p:nvSpPr>
        <p:spPr>
          <a:xfrm>
            <a:off x="2592923" y="1409109"/>
            <a:ext cx="8656320" cy="5575885"/>
          </a:xfrm>
          <a:prstGeom prst="rect">
            <a:avLst/>
          </a:prstGeom>
        </p:spPr>
        <p:txBody>
          <a:bodyPr wrap="square">
            <a:spAutoFit/>
          </a:bodyPr>
          <a:lstStyle/>
          <a:p>
            <a:pPr marL="342900" indent="-342900" defTabSz="914377">
              <a:spcAft>
                <a:spcPts val="600"/>
              </a:spcAft>
              <a:buClr>
                <a:srgbClr val="E63423"/>
              </a:buClr>
              <a:buSzPct val="100000"/>
              <a:buFont typeface="Wingdings" pitchFamily="2" charset="2"/>
              <a:buChar char="§"/>
              <a:defRPr sz="2000">
                <a:solidFill>
                  <a:srgbClr val="000000"/>
                </a:solidFill>
              </a:defRPr>
            </a:pPr>
            <a:r>
              <a:rPr lang="de-DE" sz="2400" b="1" u="sng" dirty="0">
                <a:solidFill>
                  <a:schemeClr val="tx1">
                    <a:lumMod val="50000"/>
                    <a:lumOff val="50000"/>
                  </a:schemeClr>
                </a:solidFill>
              </a:rPr>
              <a:t>Qualifizierte*r Beratungslehrer*in für die Grundschulen</a:t>
            </a:r>
          </a:p>
          <a:p>
            <a:pPr marL="342900" indent="-342900" defTabSz="914377">
              <a:spcAft>
                <a:spcPts val="600"/>
              </a:spcAft>
              <a:buClr>
                <a:srgbClr val="E63423"/>
              </a:buClr>
              <a:buSzPct val="100000"/>
              <a:buFont typeface="Wingdings" pitchFamily="2" charset="2"/>
              <a:buChar char="§"/>
              <a:defRPr sz="2000">
                <a:solidFill>
                  <a:srgbClr val="000000"/>
                </a:solidFill>
              </a:defRPr>
            </a:pPr>
            <a:endParaRPr lang="de-DE" sz="800" b="1" dirty="0"/>
          </a:p>
          <a:p>
            <a:pPr marL="377100" lvl="3" defTabSz="914377">
              <a:spcAft>
                <a:spcPts val="600"/>
              </a:spcAft>
              <a:buClr>
                <a:srgbClr val="E63423"/>
              </a:buClr>
              <a:buSzPct val="100000"/>
              <a:defRPr sz="2000">
                <a:solidFill>
                  <a:srgbClr val="000000"/>
                </a:solidFill>
              </a:defRPr>
            </a:pPr>
            <a:r>
              <a:rPr lang="de-DE" dirty="0">
                <a:sym typeface="Wingdings" panose="05000000000000000000" pitchFamily="2" charset="2"/>
              </a:rPr>
              <a:t>  </a:t>
            </a:r>
            <a:r>
              <a:rPr lang="de-DE" dirty="0"/>
              <a:t>für die GS/MS </a:t>
            </a:r>
            <a:r>
              <a:rPr lang="de-DE" b="1" dirty="0" err="1"/>
              <a:t>Neubeuern</a:t>
            </a:r>
            <a:r>
              <a:rPr lang="de-DE" b="1" dirty="0"/>
              <a:t>, </a:t>
            </a:r>
            <a:r>
              <a:rPr lang="de-DE" dirty="0"/>
              <a:t>für die GS </a:t>
            </a:r>
            <a:r>
              <a:rPr lang="de-DE" b="1" dirty="0"/>
              <a:t>Rohrdorf, </a:t>
            </a:r>
            <a:r>
              <a:rPr lang="de-DE" b="1" dirty="0" err="1"/>
              <a:t>Samerberg</a:t>
            </a:r>
            <a:r>
              <a:rPr lang="de-DE" b="1" dirty="0"/>
              <a:t>:</a:t>
            </a:r>
          </a:p>
          <a:p>
            <a:pPr marL="720000" lvl="3" indent="-342900" defTabSz="914377">
              <a:spcAft>
                <a:spcPts val="600"/>
              </a:spcAft>
              <a:buClr>
                <a:srgbClr val="E63423"/>
              </a:buClr>
              <a:buSzPct val="100000"/>
              <a:defRPr sz="2000">
                <a:solidFill>
                  <a:srgbClr val="000000"/>
                </a:solidFill>
              </a:defRPr>
            </a:pPr>
            <a:r>
              <a:rPr lang="de-DE" b="1" dirty="0">
                <a:solidFill>
                  <a:srgbClr val="00B0F0"/>
                </a:solidFill>
              </a:rPr>
              <a:t>      </a:t>
            </a:r>
            <a:r>
              <a:rPr lang="de-DE" sz="2000" dirty="0">
                <a:solidFill>
                  <a:srgbClr val="00B0F0"/>
                </a:solidFill>
                <a:hlinkClick r:id="rId2">
                  <a:extLst>
                    <a:ext uri="{A12FA001-AC4F-418D-AE19-62706E023703}">
                      <ahyp:hlinkClr xmlns:ahyp="http://schemas.microsoft.com/office/drawing/2018/hyperlinkcolor" xmlns="" val="tx"/>
                    </a:ext>
                  </a:extLst>
                </a:hlinkClick>
              </a:rPr>
              <a:t>beratungkuerbis@web.de</a:t>
            </a:r>
            <a:endParaRPr lang="de-DE" dirty="0">
              <a:solidFill>
                <a:srgbClr val="00B0F0"/>
              </a:solidFill>
            </a:endParaRPr>
          </a:p>
          <a:p>
            <a:pPr marL="342900" indent="-342900" defTabSz="914377">
              <a:spcAft>
                <a:spcPts val="600"/>
              </a:spcAft>
              <a:buClr>
                <a:srgbClr val="E63423"/>
              </a:buClr>
              <a:buSzPct val="100000"/>
              <a:buFont typeface="Wingdings" pitchFamily="2" charset="2"/>
              <a:buChar char="§"/>
              <a:defRPr sz="2000">
                <a:solidFill>
                  <a:srgbClr val="000000"/>
                </a:solidFill>
              </a:defRPr>
            </a:pPr>
            <a:r>
              <a:rPr lang="de-DE" sz="2400" b="1" dirty="0" err="1"/>
              <a:t>Übertrittscoaches</a:t>
            </a:r>
            <a:r>
              <a:rPr lang="de-DE" sz="2400" b="1" dirty="0"/>
              <a:t> und </a:t>
            </a:r>
            <a:r>
              <a:rPr lang="de-DE" sz="2400" dirty="0"/>
              <a:t>Beratungslehrer</a:t>
            </a:r>
            <a:r>
              <a:rPr lang="de-DE" sz="2400" b="1" dirty="0"/>
              <a:t>*innen für die weiterführenden Schulen:</a:t>
            </a:r>
          </a:p>
          <a:p>
            <a:pPr marL="342900" indent="-342900" defTabSz="914377">
              <a:spcAft>
                <a:spcPts val="600"/>
              </a:spcAft>
              <a:buClr>
                <a:srgbClr val="E63423"/>
              </a:buClr>
              <a:buSzPct val="100000"/>
              <a:buFont typeface="Wingdings" pitchFamily="2" charset="2"/>
              <a:buChar char="§"/>
              <a:defRPr sz="2000">
                <a:solidFill>
                  <a:srgbClr val="000000"/>
                </a:solidFill>
              </a:defRPr>
            </a:pPr>
            <a:endParaRPr lang="de-DE" sz="800" b="1" dirty="0"/>
          </a:p>
          <a:p>
            <a:pPr marL="720000" lvl="2" indent="-342900" defTabSz="914377">
              <a:lnSpc>
                <a:spcPts val="2400"/>
              </a:lnSpc>
              <a:spcAft>
                <a:spcPts val="600"/>
              </a:spcAft>
              <a:buClr>
                <a:srgbClr val="E63423"/>
              </a:buClr>
              <a:buSzPct val="100000"/>
              <a:buFont typeface="Wingdings" panose="05000000000000000000" pitchFamily="2" charset="2"/>
              <a:buChar char="à"/>
              <a:defRPr sz="2000">
                <a:solidFill>
                  <a:srgbClr val="000000"/>
                </a:solidFill>
              </a:defRPr>
            </a:pPr>
            <a:r>
              <a:rPr lang="de-DE" b="1" dirty="0"/>
              <a:t>Mittelschule:</a:t>
            </a:r>
            <a:r>
              <a:rPr lang="de-DE" dirty="0"/>
              <a:t> MES-</a:t>
            </a:r>
            <a:r>
              <a:rPr lang="de-DE" dirty="0" err="1"/>
              <a:t>Raubling</a:t>
            </a:r>
            <a:r>
              <a:rPr lang="de-DE" dirty="0"/>
              <a:t>: </a:t>
            </a:r>
            <a:r>
              <a:rPr lang="de-DE" dirty="0" err="1">
                <a:solidFill>
                  <a:srgbClr val="00B0F0"/>
                </a:solidFill>
                <a:uFill>
                  <a:solidFill>
                    <a:schemeClr val="accent2"/>
                  </a:solidFill>
                </a:uFill>
              </a:rPr>
              <a:t>andrea.baumueller@mes-raubling.de</a:t>
            </a:r>
            <a:endParaRPr lang="de-DE" dirty="0">
              <a:solidFill>
                <a:srgbClr val="00B0F0"/>
              </a:solidFill>
              <a:uFill>
                <a:solidFill>
                  <a:schemeClr val="accent2"/>
                </a:solidFill>
              </a:uFill>
              <a:hlinkClick r:id="rId3">
                <a:extLst>
                  <a:ext uri="{A12FA001-AC4F-418D-AE19-62706E023703}">
                    <ahyp:hlinkClr xmlns:ahyp="http://schemas.microsoft.com/office/drawing/2018/hyperlinkcolor" xmlns="" val="tx"/>
                  </a:ext>
                </a:extLst>
              </a:hlinkClick>
            </a:endParaRPr>
          </a:p>
          <a:p>
            <a:pPr marL="377100" lvl="2" defTabSz="914377">
              <a:lnSpc>
                <a:spcPts val="3400"/>
              </a:lnSpc>
              <a:spcAft>
                <a:spcPts val="600"/>
              </a:spcAft>
              <a:buClr>
                <a:srgbClr val="E63423"/>
              </a:buClr>
              <a:buSzPct val="100000"/>
              <a:defRPr sz="2000">
                <a:solidFill>
                  <a:srgbClr val="000000"/>
                </a:solidFill>
              </a:defRPr>
            </a:pPr>
            <a:r>
              <a:rPr lang="de-DE" b="1" dirty="0">
                <a:sym typeface="Wingdings" panose="05000000000000000000" pitchFamily="2" charset="2"/>
              </a:rPr>
              <a:t>  </a:t>
            </a:r>
            <a:r>
              <a:rPr lang="de-DE" b="1" dirty="0"/>
              <a:t>Realschule </a:t>
            </a:r>
            <a:r>
              <a:rPr lang="de-DE" b="1" dirty="0" err="1"/>
              <a:t>Brannenburg</a:t>
            </a:r>
            <a:r>
              <a:rPr lang="de-DE" b="1" dirty="0"/>
              <a:t>:</a:t>
            </a:r>
            <a:r>
              <a:rPr lang="de-DE" dirty="0"/>
              <a:t>   </a:t>
            </a:r>
            <a:r>
              <a:rPr lang="de-DE" dirty="0">
                <a:solidFill>
                  <a:srgbClr val="00B0F0"/>
                </a:solidFill>
              </a:rPr>
              <a:t>funk@rsbrannenburg.de</a:t>
            </a:r>
          </a:p>
          <a:p>
            <a:pPr marL="720000" lvl="2" indent="-342900" defTabSz="914377">
              <a:spcAft>
                <a:spcPts val="600"/>
              </a:spcAft>
              <a:buClr>
                <a:srgbClr val="E63423"/>
              </a:buClr>
              <a:buSzPct val="100000"/>
              <a:buFont typeface="Wingdings" pitchFamily="2" charset="2"/>
              <a:buChar char="à"/>
              <a:defRPr sz="2000">
                <a:solidFill>
                  <a:srgbClr val="000000"/>
                </a:solidFill>
              </a:defRPr>
            </a:pPr>
            <a:r>
              <a:rPr lang="de-DE" b="1" dirty="0"/>
              <a:t>Gymnasium </a:t>
            </a:r>
            <a:r>
              <a:rPr lang="de-DE" b="1" dirty="0" err="1"/>
              <a:t>Raubling</a:t>
            </a:r>
            <a:r>
              <a:rPr lang="de-DE" b="1" dirty="0"/>
              <a:t>: </a:t>
            </a:r>
          </a:p>
          <a:p>
            <a:pPr marL="377100" lvl="2" defTabSz="914377">
              <a:spcAft>
                <a:spcPts val="600"/>
              </a:spcAft>
              <a:buClr>
                <a:srgbClr val="E63423"/>
              </a:buClr>
              <a:buSzPct val="100000"/>
              <a:defRPr sz="2000">
                <a:solidFill>
                  <a:srgbClr val="000000"/>
                </a:solidFill>
              </a:defRPr>
            </a:pPr>
            <a:r>
              <a:rPr lang="de-DE"/>
              <a:t>     Übertrittscoach</a:t>
            </a:r>
            <a:r>
              <a:rPr lang="de-DE" dirty="0"/>
              <a:t>:</a:t>
            </a:r>
            <a:r>
              <a:rPr lang="de-DE" b="1" dirty="0"/>
              <a:t> </a:t>
            </a:r>
            <a:r>
              <a:rPr lang="de-DE" dirty="0" err="1">
                <a:solidFill>
                  <a:srgbClr val="00B0F0"/>
                </a:solidFill>
                <a:uFill>
                  <a:solidFill>
                    <a:schemeClr val="accent2"/>
                  </a:solidFill>
                </a:uFill>
              </a:rPr>
              <a:t>rita.brozys-huebener@gym-raubling.de</a:t>
            </a:r>
            <a:endParaRPr lang="de-DE" dirty="0">
              <a:solidFill>
                <a:srgbClr val="00B0F0"/>
              </a:solidFill>
              <a:uFill>
                <a:solidFill>
                  <a:schemeClr val="accent2"/>
                </a:solidFill>
              </a:uFill>
            </a:endParaRPr>
          </a:p>
          <a:p>
            <a:pPr marL="720000" lvl="2" defTabSz="914377">
              <a:spcAft>
                <a:spcPts val="600"/>
              </a:spcAft>
              <a:buClr>
                <a:srgbClr val="E63423"/>
              </a:buClr>
              <a:buSzPct val="100000"/>
              <a:defRPr sz="2000">
                <a:solidFill>
                  <a:srgbClr val="000000"/>
                </a:solidFill>
              </a:defRPr>
            </a:pPr>
            <a:r>
              <a:rPr lang="de-DE" dirty="0"/>
              <a:t>Beratungslehrerin: </a:t>
            </a:r>
            <a:r>
              <a:rPr lang="de-DE" dirty="0">
                <a:solidFill>
                  <a:srgbClr val="00B0F0"/>
                </a:solidFill>
                <a:uFill>
                  <a:solidFill>
                    <a:schemeClr val="accent2"/>
                  </a:solidFill>
                </a:uFill>
              </a:rPr>
              <a:t>anja.gehring@gym-raubling.de</a:t>
            </a:r>
            <a:endParaRPr lang="de-DE" dirty="0">
              <a:solidFill>
                <a:srgbClr val="00B0F0"/>
              </a:solidFill>
              <a:uFill>
                <a:solidFill>
                  <a:schemeClr val="accent2"/>
                </a:solidFill>
              </a:uFill>
              <a:hlinkClick r:id="rId4">
                <a:extLst>
                  <a:ext uri="{A12FA001-AC4F-418D-AE19-62706E023703}">
                    <ahyp:hlinkClr xmlns:ahyp="http://schemas.microsoft.com/office/drawing/2018/hyperlinkcolor" xmlns="" val="tx"/>
                  </a:ext>
                </a:extLst>
              </a:hlinkClick>
            </a:endParaRPr>
          </a:p>
          <a:p>
            <a:pPr marL="377100" lvl="2" defTabSz="914377">
              <a:lnSpc>
                <a:spcPts val="2400"/>
              </a:lnSpc>
              <a:spcAft>
                <a:spcPts val="600"/>
              </a:spcAft>
              <a:buClr>
                <a:srgbClr val="E63423"/>
              </a:buClr>
              <a:buSzPct val="100000"/>
              <a:defRPr sz="2000">
                <a:solidFill>
                  <a:srgbClr val="000000"/>
                </a:solidFill>
              </a:defRPr>
            </a:pPr>
            <a:r>
              <a:rPr lang="de-DE" b="1" dirty="0">
                <a:sym typeface="Wingdings" panose="05000000000000000000" pitchFamily="2" charset="2"/>
              </a:rPr>
              <a:t>  </a:t>
            </a:r>
            <a:r>
              <a:rPr lang="de-DE" b="1" dirty="0"/>
              <a:t>Wirtschaftsschule Alpenland:</a:t>
            </a:r>
            <a:r>
              <a:rPr lang="de-DE" dirty="0">
                <a:solidFill>
                  <a:srgbClr val="E63423"/>
                </a:solidFill>
              </a:rPr>
              <a:t>  </a:t>
            </a:r>
            <a:r>
              <a:rPr lang="de-DE" dirty="0">
                <a:solidFill>
                  <a:srgbClr val="00B0F0"/>
                </a:solidFill>
              </a:rPr>
              <a:t>dietmar.gehart@wsalp.de</a:t>
            </a:r>
          </a:p>
          <a:p>
            <a:pPr marL="377100" lvl="2" indent="0" defTabSz="914377">
              <a:lnSpc>
                <a:spcPts val="2400"/>
              </a:lnSpc>
              <a:spcAft>
                <a:spcPts val="600"/>
              </a:spcAft>
              <a:buClr>
                <a:srgbClr val="E63423"/>
              </a:buClr>
              <a:buSzPct val="100000"/>
              <a:defRPr sz="2000">
                <a:solidFill>
                  <a:srgbClr val="000000"/>
                </a:solidFill>
              </a:defRPr>
            </a:pPr>
            <a:r>
              <a:rPr lang="de-DE" dirty="0">
                <a:solidFill>
                  <a:srgbClr val="E63423"/>
                </a:solidFill>
              </a:rPr>
              <a:t>                                                        </a:t>
            </a:r>
          </a:p>
        </p:txBody>
      </p:sp>
    </p:spTree>
    <p:extLst>
      <p:ext uri="{BB962C8B-B14F-4D97-AF65-F5344CB8AC3E}">
        <p14:creationId xmlns:p14="http://schemas.microsoft.com/office/powerpoint/2010/main" val="42759472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841172" y="550576"/>
            <a:ext cx="3924363" cy="5435695"/>
          </a:xfrm>
        </p:spPr>
      </p:pic>
      <p:sp>
        <p:nvSpPr>
          <p:cNvPr id="4" name="Textplatzhalter 3"/>
          <p:cNvSpPr>
            <a:spLocks noGrp="1"/>
          </p:cNvSpPr>
          <p:nvPr>
            <p:ph type="body" sz="half" idx="2"/>
          </p:nvPr>
        </p:nvSpPr>
        <p:spPr>
          <a:xfrm>
            <a:off x="1767840" y="746353"/>
            <a:ext cx="4509451" cy="5044139"/>
          </a:xfrm>
        </p:spPr>
        <p:txBody>
          <a:bodyPr>
            <a:noAutofit/>
          </a:bodyPr>
          <a:lstStyle/>
          <a:p>
            <a:pPr algn="ctr"/>
            <a:endParaRPr lang="de-DE" sz="4000" dirty="0">
              <a:solidFill>
                <a:srgbClr val="7030A0"/>
              </a:solidFill>
            </a:endParaRPr>
          </a:p>
          <a:p>
            <a:pPr algn="ctr"/>
            <a:r>
              <a:rPr lang="de-DE" sz="4000" dirty="0">
                <a:solidFill>
                  <a:srgbClr val="7030A0"/>
                </a:solidFill>
              </a:rPr>
              <a:t>Ich wünsche Ihnen eine gute Entscheidung für den richtigen Bildungsweg Ihres Kindes!</a:t>
            </a:r>
          </a:p>
        </p:txBody>
      </p:sp>
    </p:spTree>
    <p:extLst>
      <p:ext uri="{BB962C8B-B14F-4D97-AF65-F5344CB8AC3E}">
        <p14:creationId xmlns:p14="http://schemas.microsoft.com/office/powerpoint/2010/main" val="945292213"/>
      </p:ext>
    </p:extLst>
  </p:cSld>
  <p:clrMapOvr>
    <a:masterClrMapping/>
  </p:clrMapOvr>
</p:sld>
</file>

<file path=ppt/theme/theme1.xml><?xml version="1.0" encoding="utf-8"?>
<a:theme xmlns:a="http://schemas.openxmlformats.org/drawingml/2006/main" name="Fetzen">
  <a:themeElements>
    <a:clrScheme name="Fetze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Fetze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etze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0</TotalTime>
  <Words>1711</Words>
  <Application>Microsoft Office PowerPoint</Application>
  <PresentationFormat>Breitbild</PresentationFormat>
  <Paragraphs>111</Paragraphs>
  <Slides>17</Slides>
  <Notes>3</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17</vt:i4>
      </vt:variant>
    </vt:vector>
  </HeadingPairs>
  <TitlesOfParts>
    <vt:vector size="24" baseType="lpstr">
      <vt:lpstr>Arial</vt:lpstr>
      <vt:lpstr>Calibri</vt:lpstr>
      <vt:lpstr>Century Gothic</vt:lpstr>
      <vt:lpstr>Times New Roman</vt:lpstr>
      <vt:lpstr>Wingdings</vt:lpstr>
      <vt:lpstr>Wingdings 3</vt:lpstr>
      <vt:lpstr>Fetzen</vt:lpstr>
      <vt:lpstr>Informationen zum Übertritt an  die weiterführenden Schulen</vt:lpstr>
      <vt:lpstr>Kriterien für die richtige Wahl der Schule</vt:lpstr>
      <vt:lpstr>Übertritte nach Jgst. 4 </vt:lpstr>
      <vt:lpstr>Probeunterricht Probeunterricht ist verpflichtend, wenn der geforderte Notendurchschnitt nicht erreicht wurde. Der Probeunterricht findet an der aufnehmenden Schule statt. Er ist bestanden  an der Realschule: bei D und M mind. 3 und 4 (Durchschnitt 3,50) am Gymnasium: bei D und M mind. 3 und 4 (Durchschnitt 3,50)  Falls diese Noten nicht erreicht wurden, sondern ein Schnitt von 4,00  (D 4, M 4), ist der Übertritt dennoch möglich (Elternwille). Eine Beratung durch die aufnehmende Schule ist dabei obligatorisch.</vt:lpstr>
      <vt:lpstr>Die Schulen  im Überblick  </vt:lpstr>
      <vt:lpstr>Kennzeichen und Ziele der Schulen:  Mittelschule: * grundlegende Allgemeinbildung           * praxisorientierte Kompetenzvermittlung          * Vorbereitung zur beruflichen Ausbildung          * Weiterbildungsmöglichkeiten (z.B. FOS/BOS)   Realschule:   * fundierte Allgemeinbildung          * praktische und theoretische Kompetenzvermittlung hinsichtlich:      beruflicher Ausbildung      schulischer Weiterbildung (z.B. FOS/BOS)   Gymnasium:  * vertiefte theoretische Allgemeinbildung           * Fähigkeiten des wissenschaftlichen Arbeitens           * Berufs- und Studienorientierung   Wirtschafts- schule:            * fundierte Allgemeinbildung    * Vermittlung einer vertieften ökonomischen Grundbildung    * fundierte und praxisnahe Vorbereitungen auf eine Ausbildung in allen      Berufsfeldern    * schulische Weiterbildung (FOS/BOS) </vt:lpstr>
      <vt:lpstr>Profile/Erwartungen der einzelnen Schularten:  Mittelschule: * individuell angepasstes Lernvolumen in kleineren Klassen          * Klassenleiterprinzip          * begleitetes und zunehmend selbständiges Lernen und Üben in                           individuell angemessener Zeit                        * anschauliches Denken mit Blick auf die praktische Ausrichtung          * Entwicklung kommunikativer, sozialer und persönlicher Kompetenzen  Mittlere-Reife-Zug (M-Zug):          * höheres Arbeitstempo          * Vertiefung von Lerninhalten          * höhere Selbständigkeit          * eigener Stundenplan  Realschule:   * Interesse an Theorie praktische Umsetzung          * höheres Lerntempo im Vergleich zur Mittelschule          * Fachlehrerprinzip                          * Berücksichtigung individueller Fähigkeiten                         * vom anschaulichen Denken zum abstrakten Denken                         * zunehmend selbständiges Lernen und Üben                         * Kompetenz des Erwerbs von Informations- und Kommunikationstechniken      </vt:lpstr>
      <vt:lpstr> Gymnasium:  * breites theoretisches Interesse         * hohes Lernvolumen und Lerntempo mit individuellen Fördermöglichkeiten        * Fachlehrerprinzip        * Zunahme des abstrakten Denkens        * mehr selbständiges Lernen sowie Üben und Vertiefen als an den anderen Schularten        * erhöhtes Niveau in der 1. Fremdsprache        * Erlernen einer 2. Fremdsprache    Wirtschaftsschule:                         * zunehmend selbständiges Lernen mit hohem Praxisbezug        * theoretische Inhalte werden in praktisch orientierten Fächern angewendet           (z.B. Übungsunternehmen, Informationsverarbeitung)        * Berufsorientierung        * größeres Lernvolumen in digitalen und ökonomischen Bereichen        * Fachlehrerprinzip</vt:lpstr>
      <vt:lpstr>Zweige und Ausbildungsrichtungen an der Mittelschule</vt:lpstr>
      <vt:lpstr>Zweige und Ausbildungsrichtungen an der Realschule</vt:lpstr>
      <vt:lpstr>Zweige und Ausbildungsrichtungen am Gymnasium</vt:lpstr>
      <vt:lpstr>Keine Zweige und Ausbildungsrichtungen an der Wirtschaftsschule   </vt:lpstr>
      <vt:lpstr>Abschlüsse an den weiterführenden Schulen</vt:lpstr>
      <vt:lpstr>Abschlüsse des beruflichen Schulwesens</vt:lpstr>
      <vt:lpstr> Voraussichtliche Termine für die Informationsabende der jeweiligen Schulen</vt:lpstr>
      <vt:lpstr>Hier finden Sie Hilfe für Ihre Anliegen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Informationen zum Übertritt an weiterführende Schulen</dc:title>
  <dc:creator>Lehrer</dc:creator>
  <cp:lastModifiedBy>Windows-Benutzer</cp:lastModifiedBy>
  <cp:revision>49</cp:revision>
  <dcterms:created xsi:type="dcterms:W3CDTF">2020-11-08T17:03:10Z</dcterms:created>
  <dcterms:modified xsi:type="dcterms:W3CDTF">2020-11-13T12:34:12Z</dcterms:modified>
</cp:coreProperties>
</file>