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95" r:id="rId2"/>
    <p:sldId id="258" r:id="rId3"/>
    <p:sldId id="296" r:id="rId4"/>
    <p:sldId id="297" r:id="rId5"/>
    <p:sldId id="262" r:id="rId6"/>
    <p:sldId id="263" r:id="rId7"/>
    <p:sldId id="265" r:id="rId8"/>
    <p:sldId id="267" r:id="rId9"/>
    <p:sldId id="268" r:id="rId10"/>
    <p:sldId id="269" r:id="rId11"/>
    <p:sldId id="270" r:id="rId12"/>
    <p:sldId id="273" r:id="rId13"/>
    <p:sldId id="274" r:id="rId14"/>
    <p:sldId id="275" r:id="rId15"/>
    <p:sldId id="276" r:id="rId16"/>
    <p:sldId id="279" r:id="rId17"/>
    <p:sldId id="280" r:id="rId18"/>
    <p:sldId id="281" r:id="rId19"/>
    <p:sldId id="282" r:id="rId20"/>
    <p:sldId id="285" r:id="rId21"/>
    <p:sldId id="286" r:id="rId22"/>
    <p:sldId id="293" r:id="rId23"/>
    <p:sldId id="294" r:id="rId24"/>
    <p:sldId id="290" r:id="rId25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chemeClr val="accent1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E63423"/>
    <a:srgbClr val="22316B"/>
    <a:srgbClr val="0099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E"/>
          </a:solidFill>
        </a:fill>
      </a:tcStyle>
    </a:wholeTbl>
    <a:band2H>
      <a:tcTxStyle/>
      <a:tcStyle>
        <a:tcBdr/>
        <a:fill>
          <a:solidFill>
            <a:srgbClr val="E7E7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8DBE9"/>
          </a:solidFill>
        </a:fill>
      </a:tcStyle>
    </a:wholeTbl>
    <a:band2H>
      <a:tcTxStyle/>
      <a:tcStyle>
        <a:tcBdr/>
        <a:fill>
          <a:solidFill>
            <a:srgbClr val="ECEEF4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EEEEE"/>
          </a:solidFill>
        </a:fill>
      </a:tcStyle>
    </a:wholeTbl>
    <a:band2H>
      <a:tcTxStyle/>
      <a:tcStyle>
        <a:tcBdr/>
        <a:fill>
          <a:solidFill>
            <a:srgbClr val="F7F7F7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1"/>
              </a:solidFill>
              <a:prstDash val="solid"/>
              <a:round/>
            </a:ln>
          </a:top>
          <a:bottom>
            <a:ln w="254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/>
              </a:solidFill>
              <a:prstDash val="solid"/>
              <a:round/>
            </a:ln>
          </a:top>
          <a:bottom>
            <a:ln w="254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E"/>
          </a:solidFill>
        </a:fill>
      </a:tcStyle>
    </a:wholeTbl>
    <a:band2H>
      <a:tcTxStyle/>
      <a:tcStyle>
        <a:tcBdr/>
        <a:fill>
          <a:solidFill>
            <a:srgbClr val="E7E7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chemeClr val="accent1">
              <a:alpha val="20000"/>
            </a:scheme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chemeClr val="accent1">
              <a:alpha val="20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508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1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254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51"/>
    <p:restoredTop sz="93587"/>
  </p:normalViewPr>
  <p:slideViewPr>
    <p:cSldViewPr snapToGrid="0" snapToObjects="1">
      <p:cViewPr varScale="1">
        <p:scale>
          <a:sx n="72" d="100"/>
          <a:sy n="72" d="100"/>
        </p:scale>
        <p:origin x="12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3" name="Shape 32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8571062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3" name="Shape 34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6" name="Shape 38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u="sng"/>
            </a:pPr>
            <a:endParaRPr i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3" name="Shape 40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u="sng"/>
            </a:pPr>
            <a:endParaRPr i="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8" name="Shape 41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Shape 43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31" name="Shape 43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38" name="Shape 43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E63423"/>
                </a:solidFill>
              </a:defRPr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Shape 44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45" name="Shape 44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Shape 45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52" name="Shape 45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72" name="Shape 47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Shape 47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79" name="Shape 47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Shape 48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86" name="Shape 48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Shape 49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93" name="Shape 49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b="1"/>
            </a:pPr>
            <a:endParaRPr b="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Shape 51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13" name="Shape 51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Shape 51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0" name="Shape 52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Shape 52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7" name="Shape 52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34" name="Shape 53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b="1"/>
            </a:pPr>
            <a:endParaRPr b="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Shape 55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55" name="Shape 55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Shape 56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2" name="Shape 56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Shape 57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73" name="Shape 57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286234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Shape 57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0" name="Shape 58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31359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50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1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2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chemeClr val="accent2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53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54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55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56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57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395288" y="1052512"/>
            <a:ext cx="4068763" cy="504031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8" name="Bildplatzhalter 6"/>
          <p:cNvSpPr>
            <a:spLocks noGrp="1"/>
          </p:cNvSpPr>
          <p:nvPr>
            <p:ph type="pic" sz="half" idx="21"/>
          </p:nvPr>
        </p:nvSpPr>
        <p:spPr>
          <a:xfrm>
            <a:off x="4679950" y="1124742"/>
            <a:ext cx="4105275" cy="496808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Bild im Voll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66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7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8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chemeClr val="accent2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69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70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73" name="Bildplatzhalter 4"/>
          <p:cNvSpPr>
            <a:spLocks noGrp="1"/>
          </p:cNvSpPr>
          <p:nvPr>
            <p:ph type="pic" idx="21"/>
          </p:nvPr>
        </p:nvSpPr>
        <p:spPr>
          <a:xfrm>
            <a:off x="0" y="908050"/>
            <a:ext cx="9144000" cy="561657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81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2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3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13A87C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84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85" name="Grafik 16" descr="Grafik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86" name="Rechteck 12"/>
          <p:cNvSpPr/>
          <p:nvPr/>
        </p:nvSpPr>
        <p:spPr>
          <a:xfrm>
            <a:off x="0" y="2232000"/>
            <a:ext cx="9144001" cy="1295401"/>
          </a:xfrm>
          <a:prstGeom prst="rect">
            <a:avLst/>
          </a:prstGeom>
          <a:solidFill>
            <a:srgbClr val="13A87C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87" name="Rechteck 5"/>
          <p:cNvSpPr/>
          <p:nvPr/>
        </p:nvSpPr>
        <p:spPr>
          <a:xfrm>
            <a:off x="7488238" y="2232000"/>
            <a:ext cx="1655762" cy="1295401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88" name="Bildplatzhalter 28"/>
          <p:cNvSpPr>
            <a:spLocks noGrp="1"/>
          </p:cNvSpPr>
          <p:nvPr>
            <p:ph type="pic" sz="quarter" idx="21"/>
          </p:nvPr>
        </p:nvSpPr>
        <p:spPr>
          <a:xfrm>
            <a:off x="6102000" y="2232000"/>
            <a:ext cx="2664001" cy="12954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89" name="Rechteck 3"/>
          <p:cNvSpPr/>
          <p:nvPr/>
        </p:nvSpPr>
        <p:spPr>
          <a:xfrm>
            <a:off x="0" y="5"/>
            <a:ext cx="9144000" cy="105251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pic>
        <p:nvPicPr>
          <p:cNvPr id="90" name="Grafik 4" descr="Grafik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6000" y="486652"/>
            <a:ext cx="2442603" cy="1312174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96000" y="2339639"/>
            <a:ext cx="5473701" cy="108012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ClrTx/>
              <a:buSzTx/>
              <a:buNone/>
              <a:defRPr sz="3000" b="1">
                <a:solidFill>
                  <a:srgbClr val="FFFFFF"/>
                </a:solidFill>
              </a:defRPr>
            </a:lvl1pPr>
            <a:lvl2pPr marL="557989" indent="-377994">
              <a:buClrTx/>
              <a:defRPr sz="3000" b="1">
                <a:solidFill>
                  <a:srgbClr val="FFFFFF"/>
                </a:solidFill>
              </a:defRPr>
            </a:lvl2pPr>
            <a:lvl3pPr marL="737984" indent="-377993">
              <a:buClrTx/>
              <a:defRPr sz="3000" b="1">
                <a:solidFill>
                  <a:srgbClr val="FFFFFF"/>
                </a:solidFill>
              </a:defRPr>
            </a:lvl3pPr>
            <a:lvl4pPr marL="1114943" indent="-578556">
              <a:buClrTx/>
              <a:defRPr sz="3000" b="1">
                <a:solidFill>
                  <a:srgbClr val="FFFFFF"/>
                </a:solidFill>
              </a:defRPr>
            </a:lvl4pPr>
            <a:lvl5pPr marL="1192084" indent="-385705">
              <a:buClrTx/>
              <a:defRPr sz="3000" b="1">
                <a:solidFill>
                  <a:srgbClr val="FFFFFF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2" name="Textplatzhalter 20"/>
          <p:cNvSpPr>
            <a:spLocks noGrp="1"/>
          </p:cNvSpPr>
          <p:nvPr>
            <p:ph type="body" sz="quarter" idx="22" hasCustomPrompt="1"/>
          </p:nvPr>
        </p:nvSpPr>
        <p:spPr>
          <a:xfrm>
            <a:off x="396000" y="3689999"/>
            <a:ext cx="5495926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Tx/>
              <a:buSzTx/>
              <a:buNone/>
              <a:defRPr b="1">
                <a:solidFill>
                  <a:srgbClr val="13A87C"/>
                </a:solidFill>
              </a:defRPr>
            </a:lvl1pPr>
          </a:lstStyle>
          <a:p>
            <a:r>
              <a:t>Untertitel</a:t>
            </a:r>
          </a:p>
        </p:txBody>
      </p:sp>
      <p:sp>
        <p:nvSpPr>
          <p:cNvPr id="93" name="Textplatzhalter 20"/>
          <p:cNvSpPr>
            <a:spLocks noGrp="1"/>
          </p:cNvSpPr>
          <p:nvPr>
            <p:ph type="body" sz="quarter" idx="23" hasCustomPrompt="1"/>
          </p:nvPr>
        </p:nvSpPr>
        <p:spPr>
          <a:xfrm>
            <a:off x="6084887" y="3689999"/>
            <a:ext cx="2687638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lnSpc>
                <a:spcPct val="100000"/>
              </a:lnSpc>
              <a:buClrTx/>
              <a:buSzTx/>
              <a:buNone/>
              <a:defRPr>
                <a:solidFill>
                  <a:srgbClr val="13A87C"/>
                </a:solidFill>
              </a:defRPr>
            </a:lvl1pPr>
          </a:lstStyle>
          <a:p>
            <a:r>
              <a:t>Ort, Datum</a:t>
            </a:r>
          </a:p>
        </p:txBody>
      </p:sp>
      <p:sp>
        <p:nvSpPr>
          <p:cNvPr id="94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102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03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04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13A87C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05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06" name="Grafik 16" descr="Grafik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10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116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17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18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13A87C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19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20" name="Grafik 16" descr="Grafik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12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23" name="Textebene 1…"/>
          <p:cNvSpPr txBox="1">
            <a:spLocks noGrp="1"/>
          </p:cNvSpPr>
          <p:nvPr>
            <p:ph type="body" idx="1"/>
          </p:nvPr>
        </p:nvSpPr>
        <p:spPr>
          <a:xfrm>
            <a:off x="395288" y="1052512"/>
            <a:ext cx="8389937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13A87C"/>
              </a:buClr>
              <a:defRPr>
                <a:solidFill>
                  <a:srgbClr val="0A543E"/>
                </a:solidFill>
              </a:defRPr>
            </a:lvl1pPr>
            <a:lvl2pPr>
              <a:buClr>
                <a:srgbClr val="13A87C"/>
              </a:buClr>
              <a:defRPr>
                <a:solidFill>
                  <a:srgbClr val="0A543E"/>
                </a:solidFill>
              </a:defRPr>
            </a:lvl2pPr>
            <a:lvl3pPr>
              <a:buClr>
                <a:srgbClr val="13A87C"/>
              </a:buClr>
              <a:defRPr>
                <a:solidFill>
                  <a:srgbClr val="0A543E"/>
                </a:solidFill>
              </a:defRPr>
            </a:lvl3pPr>
            <a:lvl4pPr>
              <a:buClr>
                <a:srgbClr val="13A87C"/>
              </a:buClr>
              <a:defRPr>
                <a:solidFill>
                  <a:srgbClr val="0A543E"/>
                </a:solidFill>
              </a:defRPr>
            </a:lvl4pPr>
            <a:lvl5pPr>
              <a:buClr>
                <a:srgbClr val="13A87C"/>
              </a:buClr>
              <a:defRPr>
                <a:solidFill>
                  <a:srgbClr val="0A543E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131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32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33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13A87C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34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35" name="Grafik 16" descr="Grafik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13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38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395288" y="1052512"/>
            <a:ext cx="4068763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13A87C"/>
              </a:buClr>
              <a:defRPr>
                <a:solidFill>
                  <a:srgbClr val="0A543E"/>
                </a:solidFill>
              </a:defRPr>
            </a:lvl1pPr>
            <a:lvl2pPr>
              <a:buClr>
                <a:srgbClr val="13A87C"/>
              </a:buClr>
              <a:defRPr>
                <a:solidFill>
                  <a:srgbClr val="0A543E"/>
                </a:solidFill>
              </a:defRPr>
            </a:lvl2pPr>
            <a:lvl3pPr>
              <a:buClr>
                <a:srgbClr val="13A87C"/>
              </a:buClr>
              <a:defRPr>
                <a:solidFill>
                  <a:srgbClr val="0A543E"/>
                </a:solidFill>
              </a:defRPr>
            </a:lvl3pPr>
            <a:lvl4pPr>
              <a:buClr>
                <a:srgbClr val="13A87C"/>
              </a:buClr>
              <a:defRPr>
                <a:solidFill>
                  <a:srgbClr val="0A543E"/>
                </a:solidFill>
              </a:defRPr>
            </a:lvl4pPr>
            <a:lvl5pPr>
              <a:buClr>
                <a:srgbClr val="13A87C"/>
              </a:buClr>
              <a:defRPr>
                <a:solidFill>
                  <a:srgbClr val="0A543E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9" name="Bildplatzhalter 6"/>
          <p:cNvSpPr>
            <a:spLocks noGrp="1"/>
          </p:cNvSpPr>
          <p:nvPr>
            <p:ph type="pic" sz="half" idx="21"/>
          </p:nvPr>
        </p:nvSpPr>
        <p:spPr>
          <a:xfrm>
            <a:off x="4679950" y="1124742"/>
            <a:ext cx="4105275" cy="496808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Bild im Voll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13A87C"/>
                </a:solidFill>
              </a:defRPr>
            </a:pPr>
            <a:endParaRPr/>
          </a:p>
        </p:txBody>
      </p:sp>
      <p:sp>
        <p:nvSpPr>
          <p:cNvPr id="147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D0EEE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48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71CBB0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0A543E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49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13A87C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50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51" name="Grafik 16" descr="Grafik 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15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3A87C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4" name="Bildplatzhalter 4"/>
          <p:cNvSpPr>
            <a:spLocks noGrp="1"/>
          </p:cNvSpPr>
          <p:nvPr>
            <p:ph type="pic" idx="21"/>
          </p:nvPr>
        </p:nvSpPr>
        <p:spPr>
          <a:xfrm>
            <a:off x="0" y="908050"/>
            <a:ext cx="9144000" cy="561657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162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3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4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E63423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65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66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Rechteck 12"/>
          <p:cNvSpPr/>
          <p:nvPr/>
        </p:nvSpPr>
        <p:spPr>
          <a:xfrm>
            <a:off x="0" y="2232000"/>
            <a:ext cx="9144001" cy="1295401"/>
          </a:xfrm>
          <a:prstGeom prst="rect">
            <a:avLst/>
          </a:prstGeom>
          <a:solidFill>
            <a:srgbClr val="E6342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168" name="Rechteck 5"/>
          <p:cNvSpPr/>
          <p:nvPr/>
        </p:nvSpPr>
        <p:spPr>
          <a:xfrm>
            <a:off x="7488238" y="2232000"/>
            <a:ext cx="1655762" cy="1295401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169" name="Bildplatzhalter 28"/>
          <p:cNvSpPr>
            <a:spLocks noGrp="1"/>
          </p:cNvSpPr>
          <p:nvPr>
            <p:ph type="pic" sz="quarter" idx="21"/>
          </p:nvPr>
        </p:nvSpPr>
        <p:spPr>
          <a:xfrm>
            <a:off x="6102000" y="2232000"/>
            <a:ext cx="2664001" cy="12954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170" name="Rechteck 3"/>
          <p:cNvSpPr/>
          <p:nvPr/>
        </p:nvSpPr>
        <p:spPr>
          <a:xfrm>
            <a:off x="0" y="5"/>
            <a:ext cx="9144000" cy="105251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pic>
        <p:nvPicPr>
          <p:cNvPr id="171" name="Grafik 4" descr="Grafik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6000" y="486652"/>
            <a:ext cx="2442603" cy="1312174"/>
          </a:xfrm>
          <a:prstGeom prst="rect">
            <a:avLst/>
          </a:prstGeom>
          <a:ln w="12700">
            <a:miter lim="400000"/>
          </a:ln>
        </p:spPr>
      </p:pic>
      <p:sp>
        <p:nvSpPr>
          <p:cNvPr id="17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96000" y="2339639"/>
            <a:ext cx="5473701" cy="108012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ClrTx/>
              <a:buSzTx/>
              <a:buNone/>
              <a:defRPr sz="3000" b="1">
                <a:solidFill>
                  <a:srgbClr val="FFFFFF"/>
                </a:solidFill>
              </a:defRPr>
            </a:lvl1pPr>
            <a:lvl2pPr marL="557989" indent="-377994">
              <a:buClrTx/>
              <a:defRPr sz="3000" b="1">
                <a:solidFill>
                  <a:srgbClr val="FFFFFF"/>
                </a:solidFill>
              </a:defRPr>
            </a:lvl2pPr>
            <a:lvl3pPr marL="737984" indent="-377993">
              <a:buClrTx/>
              <a:defRPr sz="3000" b="1">
                <a:solidFill>
                  <a:srgbClr val="FFFFFF"/>
                </a:solidFill>
              </a:defRPr>
            </a:lvl3pPr>
            <a:lvl4pPr marL="1114943" indent="-578556">
              <a:buClrTx/>
              <a:defRPr sz="3000" b="1">
                <a:solidFill>
                  <a:srgbClr val="FFFFFF"/>
                </a:solidFill>
              </a:defRPr>
            </a:lvl4pPr>
            <a:lvl5pPr marL="1192084" indent="-385705">
              <a:buClrTx/>
              <a:defRPr sz="3000" b="1">
                <a:solidFill>
                  <a:srgbClr val="FFFFFF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3" name="Textplatzhalter 20"/>
          <p:cNvSpPr>
            <a:spLocks noGrp="1"/>
          </p:cNvSpPr>
          <p:nvPr>
            <p:ph type="body" sz="quarter" idx="22" hasCustomPrompt="1"/>
          </p:nvPr>
        </p:nvSpPr>
        <p:spPr>
          <a:xfrm>
            <a:off x="396000" y="3689999"/>
            <a:ext cx="5495926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Tx/>
              <a:buSzTx/>
              <a:buNone/>
              <a:defRPr b="1">
                <a:solidFill>
                  <a:srgbClr val="E63423"/>
                </a:solidFill>
              </a:defRPr>
            </a:lvl1pPr>
          </a:lstStyle>
          <a:p>
            <a:r>
              <a:t>Untertitel</a:t>
            </a:r>
          </a:p>
        </p:txBody>
      </p:sp>
      <p:sp>
        <p:nvSpPr>
          <p:cNvPr id="174" name="Textplatzhalter 20"/>
          <p:cNvSpPr>
            <a:spLocks noGrp="1"/>
          </p:cNvSpPr>
          <p:nvPr>
            <p:ph type="body" sz="quarter" idx="23" hasCustomPrompt="1"/>
          </p:nvPr>
        </p:nvSpPr>
        <p:spPr>
          <a:xfrm>
            <a:off x="6084887" y="3689999"/>
            <a:ext cx="2687638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lnSpc>
                <a:spcPct val="100000"/>
              </a:lnSpc>
              <a:buClrTx/>
              <a:buSzTx/>
              <a:buNone/>
              <a:defRPr>
                <a:solidFill>
                  <a:srgbClr val="E63423"/>
                </a:solidFill>
              </a:defRPr>
            </a:lvl1pPr>
          </a:lstStyle>
          <a:p>
            <a:r>
              <a:t>Ort, Datum</a:t>
            </a:r>
          </a:p>
        </p:txBody>
      </p:sp>
      <p:sp>
        <p:nvSpPr>
          <p:cNvPr id="17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183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84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85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E63423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186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187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18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197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8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9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E63423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00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01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0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204" name="Textebene 1…"/>
          <p:cNvSpPr txBox="1">
            <a:spLocks noGrp="1"/>
          </p:cNvSpPr>
          <p:nvPr>
            <p:ph type="body" idx="1"/>
          </p:nvPr>
        </p:nvSpPr>
        <p:spPr>
          <a:xfrm>
            <a:off x="395288" y="1052512"/>
            <a:ext cx="8389937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E63423"/>
              </a:buClr>
              <a:defRPr>
                <a:solidFill>
                  <a:srgbClr val="731A12"/>
                </a:solidFill>
              </a:defRPr>
            </a:lvl1pPr>
            <a:lvl2pPr>
              <a:buClr>
                <a:srgbClr val="E63423"/>
              </a:buClr>
              <a:defRPr>
                <a:solidFill>
                  <a:srgbClr val="731A12"/>
                </a:solidFill>
              </a:defRPr>
            </a:lvl2pPr>
            <a:lvl3pPr>
              <a:buClr>
                <a:srgbClr val="E63423"/>
              </a:buClr>
              <a:defRPr>
                <a:solidFill>
                  <a:srgbClr val="731A12"/>
                </a:solidFill>
              </a:defRPr>
            </a:lvl3pPr>
            <a:lvl4pPr>
              <a:buClr>
                <a:srgbClr val="E63423"/>
              </a:buClr>
              <a:defRPr>
                <a:solidFill>
                  <a:srgbClr val="731A12"/>
                </a:solidFill>
              </a:defRPr>
            </a:lvl4pPr>
            <a:lvl5pPr>
              <a:buClr>
                <a:srgbClr val="E63423"/>
              </a:buClr>
              <a:defRPr>
                <a:solidFill>
                  <a:srgbClr val="731A12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212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3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4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E63423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15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16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17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1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219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395288" y="1052512"/>
            <a:ext cx="4068763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E63423"/>
              </a:buClr>
              <a:defRPr>
                <a:solidFill>
                  <a:srgbClr val="731A12"/>
                </a:solidFill>
              </a:defRPr>
            </a:lvl1pPr>
            <a:lvl2pPr>
              <a:buClr>
                <a:srgbClr val="E63423"/>
              </a:buClr>
              <a:defRPr>
                <a:solidFill>
                  <a:srgbClr val="731A12"/>
                </a:solidFill>
              </a:defRPr>
            </a:lvl2pPr>
            <a:lvl3pPr>
              <a:buClr>
                <a:srgbClr val="E63423"/>
              </a:buClr>
              <a:defRPr>
                <a:solidFill>
                  <a:srgbClr val="731A12"/>
                </a:solidFill>
              </a:defRPr>
            </a:lvl3pPr>
            <a:lvl4pPr>
              <a:buClr>
                <a:srgbClr val="E63423"/>
              </a:buClr>
              <a:defRPr>
                <a:solidFill>
                  <a:srgbClr val="731A12"/>
                </a:solidFill>
              </a:defRPr>
            </a:lvl4pPr>
            <a:lvl5pPr>
              <a:buClr>
                <a:srgbClr val="E63423"/>
              </a:buClr>
              <a:defRPr>
                <a:solidFill>
                  <a:srgbClr val="731A12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20" name="Bildplatzhalter 6"/>
          <p:cNvSpPr>
            <a:spLocks noGrp="1"/>
          </p:cNvSpPr>
          <p:nvPr>
            <p:ph type="pic" sz="half" idx="21"/>
          </p:nvPr>
        </p:nvSpPr>
        <p:spPr>
          <a:xfrm>
            <a:off x="4679950" y="1124742"/>
            <a:ext cx="4105275" cy="496808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Bild im Voll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E63423"/>
                </a:solidFill>
              </a:defRPr>
            </a:pPr>
            <a:endParaRPr/>
          </a:p>
        </p:txBody>
      </p:sp>
      <p:sp>
        <p:nvSpPr>
          <p:cNvPr id="228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AD6D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9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0857B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31A1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0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E63423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31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32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3423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235" name="Bildplatzhalter 4"/>
          <p:cNvSpPr>
            <a:spLocks noGrp="1"/>
          </p:cNvSpPr>
          <p:nvPr>
            <p:ph type="pic" idx="21"/>
          </p:nvPr>
        </p:nvSpPr>
        <p:spPr>
          <a:xfrm>
            <a:off x="0" y="908050"/>
            <a:ext cx="9144000" cy="561657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43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44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45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ED64E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46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7F6B27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47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Rechteck 12"/>
          <p:cNvSpPr/>
          <p:nvPr/>
        </p:nvSpPr>
        <p:spPr>
          <a:xfrm>
            <a:off x="0" y="2232000"/>
            <a:ext cx="9144001" cy="1295401"/>
          </a:xfrm>
          <a:prstGeom prst="rect">
            <a:avLst/>
          </a:prstGeom>
          <a:solidFill>
            <a:srgbClr val="FED64E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49" name="Rechteck 5"/>
          <p:cNvSpPr/>
          <p:nvPr/>
        </p:nvSpPr>
        <p:spPr>
          <a:xfrm>
            <a:off x="7488238" y="2232000"/>
            <a:ext cx="1655762" cy="1295401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50" name="Bildplatzhalter 28"/>
          <p:cNvSpPr>
            <a:spLocks noGrp="1"/>
          </p:cNvSpPr>
          <p:nvPr>
            <p:ph type="pic" sz="quarter" idx="21"/>
          </p:nvPr>
        </p:nvSpPr>
        <p:spPr>
          <a:xfrm>
            <a:off x="6102000" y="2232000"/>
            <a:ext cx="2664001" cy="1295401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251" name="Rechteck 3"/>
          <p:cNvSpPr/>
          <p:nvPr/>
        </p:nvSpPr>
        <p:spPr>
          <a:xfrm>
            <a:off x="0" y="5"/>
            <a:ext cx="9144000" cy="105251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pic>
        <p:nvPicPr>
          <p:cNvPr id="252" name="Grafik 4" descr="Grafik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6000" y="486652"/>
            <a:ext cx="2442603" cy="1312174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96000" y="2339639"/>
            <a:ext cx="5473701" cy="108012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ClrTx/>
              <a:buSzTx/>
              <a:buNone/>
              <a:defRPr sz="3000" b="1">
                <a:solidFill>
                  <a:srgbClr val="7F6B27"/>
                </a:solidFill>
              </a:defRPr>
            </a:lvl1pPr>
            <a:lvl2pPr marL="557989" indent="-377994">
              <a:buClrTx/>
              <a:defRPr sz="3000" b="1">
                <a:solidFill>
                  <a:srgbClr val="7F6B27"/>
                </a:solidFill>
              </a:defRPr>
            </a:lvl2pPr>
            <a:lvl3pPr marL="737984" indent="-377993">
              <a:buClrTx/>
              <a:defRPr sz="3000" b="1">
                <a:solidFill>
                  <a:srgbClr val="7F6B27"/>
                </a:solidFill>
              </a:defRPr>
            </a:lvl3pPr>
            <a:lvl4pPr marL="1114943" indent="-578556">
              <a:buClrTx/>
              <a:defRPr sz="3000" b="1">
                <a:solidFill>
                  <a:srgbClr val="7F6B27"/>
                </a:solidFill>
              </a:defRPr>
            </a:lvl4pPr>
            <a:lvl5pPr marL="1192084" indent="-385705">
              <a:buClrTx/>
              <a:defRPr sz="3000" b="1">
                <a:solidFill>
                  <a:srgbClr val="7F6B27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4" name="Textplatzhalter 20"/>
          <p:cNvSpPr>
            <a:spLocks noGrp="1"/>
          </p:cNvSpPr>
          <p:nvPr>
            <p:ph type="body" sz="quarter" idx="22" hasCustomPrompt="1"/>
          </p:nvPr>
        </p:nvSpPr>
        <p:spPr>
          <a:xfrm>
            <a:off x="396000" y="3689999"/>
            <a:ext cx="5495926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Tx/>
              <a:buSzTx/>
              <a:buNone/>
              <a:defRPr b="1">
                <a:solidFill>
                  <a:srgbClr val="FED64E"/>
                </a:solidFill>
              </a:defRPr>
            </a:lvl1pPr>
          </a:lstStyle>
          <a:p>
            <a:r>
              <a:t>Untertitel</a:t>
            </a:r>
          </a:p>
        </p:txBody>
      </p:sp>
      <p:sp>
        <p:nvSpPr>
          <p:cNvPr id="255" name="Textplatzhalter 20"/>
          <p:cNvSpPr>
            <a:spLocks noGrp="1"/>
          </p:cNvSpPr>
          <p:nvPr>
            <p:ph type="body" sz="quarter" idx="23" hasCustomPrompt="1"/>
          </p:nvPr>
        </p:nvSpPr>
        <p:spPr>
          <a:xfrm>
            <a:off x="6084887" y="3689999"/>
            <a:ext cx="2687638" cy="2925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lnSpc>
                <a:spcPct val="100000"/>
              </a:lnSpc>
              <a:buClrTx/>
              <a:buSzTx/>
              <a:buNone/>
              <a:defRPr>
                <a:solidFill>
                  <a:srgbClr val="FED64E"/>
                </a:solidFill>
              </a:defRPr>
            </a:lvl1pPr>
          </a:lstStyle>
          <a:p>
            <a:r>
              <a:t>Ort, Datum</a:t>
            </a:r>
          </a:p>
        </p:txBody>
      </p:sp>
      <p:sp>
        <p:nvSpPr>
          <p:cNvPr id="25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64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65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66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ED64E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67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7F6B27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68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7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78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79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80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ED64E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81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7F6B27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82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83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8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285" name="Textebene 1…"/>
          <p:cNvSpPr txBox="1">
            <a:spLocks noGrp="1"/>
          </p:cNvSpPr>
          <p:nvPr>
            <p:ph type="body" idx="1"/>
          </p:nvPr>
        </p:nvSpPr>
        <p:spPr>
          <a:xfrm>
            <a:off x="395288" y="1052512"/>
            <a:ext cx="8389937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FED64E"/>
              </a:buClr>
              <a:defRPr>
                <a:solidFill>
                  <a:srgbClr val="7F6B27"/>
                </a:solidFill>
              </a:defRPr>
            </a:lvl1pPr>
            <a:lvl2pPr>
              <a:buClr>
                <a:srgbClr val="FED64E"/>
              </a:buClr>
              <a:defRPr>
                <a:solidFill>
                  <a:srgbClr val="7F6B27"/>
                </a:solidFill>
              </a:defRPr>
            </a:lvl2pPr>
            <a:lvl3pPr>
              <a:buClr>
                <a:srgbClr val="FED64E"/>
              </a:buClr>
              <a:defRPr>
                <a:solidFill>
                  <a:srgbClr val="7F6B27"/>
                </a:solidFill>
              </a:defRPr>
            </a:lvl3pPr>
            <a:lvl4pPr>
              <a:buClr>
                <a:srgbClr val="FED64E"/>
              </a:buClr>
              <a:defRPr>
                <a:solidFill>
                  <a:srgbClr val="7F6B27"/>
                </a:solidFill>
              </a:defRPr>
            </a:lvl4pPr>
            <a:lvl5pPr>
              <a:buClr>
                <a:srgbClr val="FED64E"/>
              </a:buClr>
              <a:defRPr>
                <a:solidFill>
                  <a:srgbClr val="7F6B27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293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94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95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ED64E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296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7F6B27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297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9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300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395288" y="1052512"/>
            <a:ext cx="4068763" cy="50403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FED64E"/>
              </a:buClr>
              <a:defRPr>
                <a:solidFill>
                  <a:srgbClr val="7F6B27"/>
                </a:solidFill>
              </a:defRPr>
            </a:lvl1pPr>
            <a:lvl2pPr>
              <a:buClr>
                <a:srgbClr val="FED64E"/>
              </a:buClr>
              <a:defRPr>
                <a:solidFill>
                  <a:srgbClr val="7F6B27"/>
                </a:solidFill>
              </a:defRPr>
            </a:lvl2pPr>
            <a:lvl3pPr>
              <a:buClr>
                <a:srgbClr val="FED64E"/>
              </a:buClr>
              <a:defRPr>
                <a:solidFill>
                  <a:srgbClr val="7F6B27"/>
                </a:solidFill>
              </a:defRPr>
            </a:lvl3pPr>
            <a:lvl4pPr>
              <a:buClr>
                <a:srgbClr val="FED64E"/>
              </a:buClr>
              <a:defRPr>
                <a:solidFill>
                  <a:srgbClr val="7F6B27"/>
                </a:solidFill>
              </a:defRPr>
            </a:lvl4pPr>
            <a:lvl5pPr>
              <a:buClr>
                <a:srgbClr val="FED64E"/>
              </a:buClr>
              <a:defRPr>
                <a:solidFill>
                  <a:srgbClr val="7F6B27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01" name="Bildplatzhalter 6"/>
          <p:cNvSpPr>
            <a:spLocks noGrp="1"/>
          </p:cNvSpPr>
          <p:nvPr>
            <p:ph type="pic" sz="half" idx="21"/>
          </p:nvPr>
        </p:nvSpPr>
        <p:spPr>
          <a:xfrm>
            <a:off x="4679950" y="1124742"/>
            <a:ext cx="4105275" cy="4968082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Bild im Voll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rgbClr val="FED64E"/>
                </a:solidFill>
              </a:defRPr>
            </a:pPr>
            <a:endParaRPr/>
          </a:p>
        </p:txBody>
      </p:sp>
      <p:sp>
        <p:nvSpPr>
          <p:cNvPr id="309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rgbClr val="FFF6E1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10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rgbClr val="FEE695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solidFill>
                  <a:srgbClr val="7F6B27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11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ED64E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312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7F6B27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313" name="Grafik 13" descr="Grafik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314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31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D64E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316" name="Bildplatzhalter 4"/>
          <p:cNvSpPr>
            <a:spLocks noGrp="1"/>
          </p:cNvSpPr>
          <p:nvPr>
            <p:ph type="pic" idx="21"/>
          </p:nvPr>
        </p:nvSpPr>
        <p:spPr>
          <a:xfrm>
            <a:off x="0" y="908050"/>
            <a:ext cx="9144000" cy="561657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309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08175" y="404813"/>
            <a:ext cx="67818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2057400"/>
            <a:ext cx="8305800" cy="4114800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0"/>
          </p:nvPr>
        </p:nvSpPr>
        <p:spPr>
          <a:xfrm>
            <a:off x="468313" y="6237288"/>
            <a:ext cx="4751387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Staatliche Schulberatungsstelle München, Oktober 2012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0866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B7D542B9-6173-42D4-ACE9-874BAD6B981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85378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3"/>
          <p:cNvSpPr/>
          <p:nvPr/>
        </p:nvSpPr>
        <p:spPr>
          <a:xfrm>
            <a:off x="0" y="-14543"/>
            <a:ext cx="9144000" cy="92259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defRPr sz="1400" b="1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3" name="Rectangle 196"/>
          <p:cNvSpPr/>
          <p:nvPr/>
        </p:nvSpPr>
        <p:spPr>
          <a:xfrm>
            <a:off x="3059907" y="6524625"/>
            <a:ext cx="6084095" cy="333375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Rectangle 195"/>
          <p:cNvSpPr/>
          <p:nvPr/>
        </p:nvSpPr>
        <p:spPr>
          <a:xfrm>
            <a:off x="0" y="6526211"/>
            <a:ext cx="3059908" cy="33178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75600" tIns="75600" rIns="75600" bIns="75600" anchor="ctr"/>
          <a:lstStyle/>
          <a:p>
            <a:pPr algn="ctr">
              <a:spcBef>
                <a:spcPts val="100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Text Box 199"/>
          <p:cNvSpPr txBox="1"/>
          <p:nvPr/>
        </p:nvSpPr>
        <p:spPr>
          <a:xfrm>
            <a:off x="3275410" y="6618190"/>
            <a:ext cx="4824982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chemeClr val="accent2"/>
                </a:solidFill>
              </a:defRPr>
            </a:lvl1pPr>
          </a:lstStyle>
          <a:p>
            <a:r>
              <a:t>Der Übertritt an die weiterführenden Schulen</a:t>
            </a:r>
          </a:p>
        </p:txBody>
      </p:sp>
      <p:sp>
        <p:nvSpPr>
          <p:cNvPr id="6" name="Text Box 199"/>
          <p:cNvSpPr txBox="1"/>
          <p:nvPr/>
        </p:nvSpPr>
        <p:spPr>
          <a:xfrm>
            <a:off x="395288" y="6617397"/>
            <a:ext cx="2502694" cy="14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600"/>
              </a:spcBef>
              <a:defRPr sz="1100" b="1">
                <a:solidFill>
                  <a:srgbClr val="FFFFFF"/>
                </a:solidFill>
              </a:defRPr>
            </a:lvl1pPr>
          </a:lstStyle>
          <a:p>
            <a:r>
              <a:t>Schulberatungsstelle Obb.-Ost</a:t>
            </a:r>
          </a:p>
        </p:txBody>
      </p:sp>
      <p:pic>
        <p:nvPicPr>
          <p:cNvPr id="7" name="Grafik 13" descr="Grafik 13"/>
          <p:cNvPicPr>
            <a:picLocks noChangeAspect="1"/>
          </p:cNvPicPr>
          <p:nvPr/>
        </p:nvPicPr>
        <p:blipFill>
          <a:blip r:embed="rId22">
            <a:extLst/>
          </a:blip>
          <a:stretch>
            <a:fillRect/>
          </a:stretch>
        </p:blipFill>
        <p:spPr>
          <a:xfrm>
            <a:off x="7844394" y="194913"/>
            <a:ext cx="938195" cy="504001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iteltext"/>
          <p:cNvSpPr txBox="1">
            <a:spLocks noGrp="1"/>
          </p:cNvSpPr>
          <p:nvPr>
            <p:ph type="title"/>
          </p:nvPr>
        </p:nvSpPr>
        <p:spPr>
          <a:xfrm>
            <a:off x="395288" y="122754"/>
            <a:ext cx="6859482" cy="648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sp>
        <p:nvSpPr>
          <p:cNvPr id="9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100" b="1">
                <a:solidFill>
                  <a:schemeClr val="accent2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0" name="Textebene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transition spd="med"/>
  <p:txStyles>
    <p:titleStyle>
      <a:lvl1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37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solidFill>
            <a:schemeClr val="accent2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51996" marR="0" indent="-251996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◼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1pPr>
      <a:lvl2pPr marL="431990" marR="0" indent="-251996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▫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2pPr>
      <a:lvl3pPr marL="611987" marR="0" indent="-251996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-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3pPr>
      <a:lvl4pPr marL="922091" marR="0" indent="-385704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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4pPr>
      <a:lvl5pPr marL="1063516" marR="0" indent="-257137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⬥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5pPr>
      <a:lvl6pPr marL="2514537" marR="0" indent="-228593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•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6pPr>
      <a:lvl7pPr marL="2971725" marR="0" indent="-228593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•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7pPr>
      <a:lvl8pPr marL="3428913" marR="0" indent="-228593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•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8pPr>
      <a:lvl9pPr marL="3886103" marR="0" indent="-228593" algn="l" defTabSz="914377" rtl="0" latinLnBrk="0">
        <a:lnSpc>
          <a:spcPts val="3400"/>
        </a:lnSpc>
        <a:spcBef>
          <a:spcPts val="0"/>
        </a:spcBef>
        <a:spcAft>
          <a:spcPts val="0"/>
        </a:spcAft>
        <a:buClr>
          <a:schemeClr val="accent2"/>
        </a:buClr>
        <a:buSzPct val="100000"/>
        <a:buFontTx/>
        <a:buChar char="•"/>
        <a:tabLst/>
        <a:defRPr sz="2000" b="0" i="0" u="none" strike="noStrike" cap="none" spc="0" baseline="0">
          <a:solidFill>
            <a:schemeClr val="accent1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beratungkuerbis@web.de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hyperlink" Target="about:blank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323850" y="1412875"/>
            <a:ext cx="8640763" cy="5184775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de-DE" altLang="de-DE" sz="3200" dirty="0" smtClean="0">
              <a:solidFill>
                <a:srgbClr val="0070C0"/>
              </a:solidFill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de-DE" altLang="de-DE" sz="3200" dirty="0" smtClean="0">
                <a:solidFill>
                  <a:srgbClr val="0070C0"/>
                </a:solidFill>
              </a:rPr>
              <a:t>Präsentation zum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de-DE" altLang="de-DE" sz="3200" dirty="0" smtClean="0">
                <a:solidFill>
                  <a:srgbClr val="0070C0"/>
                </a:solidFill>
              </a:rPr>
              <a:t>„Übertritt an weiterführende Schulen“</a:t>
            </a:r>
            <a:br>
              <a:rPr lang="de-DE" altLang="de-DE" sz="3200" dirty="0" smtClean="0">
                <a:solidFill>
                  <a:srgbClr val="0070C0"/>
                </a:solidFill>
              </a:rPr>
            </a:br>
            <a:r>
              <a:rPr lang="de-DE" altLang="de-DE" sz="3200" dirty="0" smtClean="0">
                <a:solidFill>
                  <a:srgbClr val="0070C0"/>
                </a:solidFill>
              </a:rPr>
              <a:t>Welcher Weg führt uns zum Ziel?</a:t>
            </a:r>
          </a:p>
          <a:p>
            <a:pPr algn="ctr">
              <a:buFont typeface="Wingdings" panose="05000000000000000000" pitchFamily="2" charset="2"/>
              <a:buNone/>
            </a:pPr>
            <a:endParaRPr lang="de-DE" altLang="de-DE" sz="3200" dirty="0" smtClean="0">
              <a:solidFill>
                <a:srgbClr val="0070C0"/>
              </a:solidFill>
            </a:endParaRPr>
          </a:p>
          <a:p>
            <a:pPr algn="ctr">
              <a:buFont typeface="Wingdings" panose="05000000000000000000" pitchFamily="2" charset="2"/>
              <a:buNone/>
            </a:pPr>
            <a:endParaRPr lang="de-DE" altLang="de-DE" sz="3200" dirty="0" smtClean="0">
              <a:solidFill>
                <a:srgbClr val="0070C0"/>
              </a:solidFill>
            </a:endParaRPr>
          </a:p>
          <a:p>
            <a:pPr algn="ctr">
              <a:buFont typeface="Wingdings" panose="05000000000000000000" pitchFamily="2" charset="2"/>
              <a:buNone/>
            </a:pPr>
            <a:endParaRPr lang="de-DE" altLang="de-DE" sz="3200" dirty="0" smtClean="0">
              <a:solidFill>
                <a:srgbClr val="0070C0"/>
              </a:solidFill>
            </a:endParaRPr>
          </a:p>
          <a:p>
            <a:endParaRPr lang="de-DE" altLang="de-DE" dirty="0" smtClean="0"/>
          </a:p>
        </p:txBody>
      </p:sp>
      <p:pic>
        <p:nvPicPr>
          <p:cNvPr id="18436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204" y="3264033"/>
            <a:ext cx="4681537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79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>
                <a:solidFill>
                  <a:srgbClr val="00B050"/>
                </a:solidFill>
              </a:rPr>
              <a:t>Diese</a:t>
            </a:r>
            <a:r>
              <a:rPr dirty="0">
                <a:solidFill>
                  <a:srgbClr val="00B050"/>
                </a:solidFill>
              </a:rPr>
              <a:t> </a:t>
            </a:r>
            <a:r>
              <a:rPr dirty="0" err="1" smtClean="0">
                <a:solidFill>
                  <a:srgbClr val="00B050"/>
                </a:solidFill>
              </a:rPr>
              <a:t>Informationen</a:t>
            </a:r>
            <a:r>
              <a:rPr lang="de-DE" dirty="0">
                <a:solidFill>
                  <a:srgbClr val="00B050"/>
                </a:solidFill>
              </a:rPr>
              <a:t> </a:t>
            </a:r>
            <a:r>
              <a:rPr lang="de-DE" dirty="0" smtClean="0">
                <a:solidFill>
                  <a:srgbClr val="00B050"/>
                </a:solidFill>
              </a:rPr>
              <a:t>erhalten Sie</a:t>
            </a:r>
            <a:endParaRPr dirty="0">
              <a:solidFill>
                <a:srgbClr val="00B050"/>
              </a:solidFill>
            </a:endParaRPr>
          </a:p>
        </p:txBody>
      </p:sp>
      <p:sp>
        <p:nvSpPr>
          <p:cNvPr id="339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39572" y="6618190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  <p:sp>
        <p:nvSpPr>
          <p:cNvPr id="341" name="Textplatzhalter 3"/>
          <p:cNvSpPr txBox="1"/>
          <p:nvPr/>
        </p:nvSpPr>
        <p:spPr>
          <a:xfrm>
            <a:off x="395288" y="1052512"/>
            <a:ext cx="8389937" cy="43601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251996" lvl="1" indent="-251996" defTabSz="914377">
              <a:lnSpc>
                <a:spcPts val="3400"/>
              </a:lnSpc>
              <a:buClr>
                <a:schemeClr val="accent2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Übertrittsmöglichkeiten</a:t>
            </a:r>
            <a:r>
              <a:rPr dirty="0" smtClean="0"/>
              <a:t> </a:t>
            </a:r>
            <a:r>
              <a:rPr dirty="0"/>
              <a:t>an die </a:t>
            </a:r>
            <a:r>
              <a:rPr dirty="0" err="1"/>
              <a:t>weiterführenden</a:t>
            </a:r>
            <a:r>
              <a:rPr dirty="0"/>
              <a:t> </a:t>
            </a:r>
            <a:r>
              <a:rPr dirty="0" err="1"/>
              <a:t>Schularten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chemeClr val="accent2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/>
              <a:t>Informationen</a:t>
            </a:r>
            <a:r>
              <a:rPr dirty="0"/>
              <a:t> </a:t>
            </a:r>
            <a:r>
              <a:rPr dirty="0" err="1"/>
              <a:t>zum</a:t>
            </a:r>
            <a:r>
              <a:rPr dirty="0"/>
              <a:t> </a:t>
            </a:r>
            <a:r>
              <a:rPr dirty="0" err="1"/>
              <a:t>Probeunterricht</a:t>
            </a:r>
            <a:endParaRPr dirty="0"/>
          </a:p>
          <a:p>
            <a:pPr defTabSz="914377">
              <a:lnSpc>
                <a:spcPts val="3400"/>
              </a:lnSpc>
              <a:defRPr sz="2000" b="1">
                <a:solidFill>
                  <a:srgbClr val="13A87C"/>
                </a:solidFill>
              </a:defRPr>
            </a:pPr>
            <a:r>
              <a:rPr lang="de-DE" dirty="0" smtClean="0"/>
              <a:t>Profile der jeweiligen Schularten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/>
              <a:t>Ziele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/>
              <a:t>Erwartungen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/>
              <a:t>Zweige</a:t>
            </a:r>
            <a:r>
              <a:rPr dirty="0"/>
              <a:t> und </a:t>
            </a:r>
            <a:r>
              <a:rPr dirty="0" err="1"/>
              <a:t>Ausbildungsrichtungen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Abschlüsse</a:t>
            </a:r>
            <a:endParaRPr lang="de-DE" dirty="0" smtClean="0"/>
          </a:p>
          <a:p>
            <a:pPr lvl="1" indent="0" defTabSz="914377">
              <a:lnSpc>
                <a:spcPts val="3400"/>
              </a:lnSpc>
              <a:buClr>
                <a:srgbClr val="13A87C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b="1" dirty="0" smtClean="0">
                <a:solidFill>
                  <a:srgbClr val="00B050"/>
                </a:solidFill>
              </a:rPr>
              <a:t>Sowie:</a:t>
            </a:r>
            <a:endParaRPr b="1" dirty="0">
              <a:solidFill>
                <a:srgbClr val="00B050"/>
              </a:solidFill>
            </a:endParaRPr>
          </a:p>
          <a:p>
            <a:pPr marL="251996" lvl="1" indent="-251996" defTabSz="914377">
              <a:lnSpc>
                <a:spcPts val="3400"/>
              </a:lnSpc>
              <a:buClr>
                <a:srgbClr val="E63423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Ansprechpartner</a:t>
            </a:r>
            <a:endParaRPr dirty="0"/>
          </a:p>
          <a:p>
            <a:pPr marL="251996" lvl="1" indent="-251996" defTabSz="914377">
              <a:lnSpc>
                <a:spcPts val="3400"/>
              </a:lnSpc>
              <a:buClr>
                <a:srgbClr val="E63423"/>
              </a:buClr>
              <a:buSzPct val="100000"/>
              <a:buChar char="▪"/>
              <a:defRPr sz="2000">
                <a:solidFill>
                  <a:srgbClr val="000000"/>
                </a:solidFill>
              </a:defRPr>
            </a:pPr>
            <a:r>
              <a:rPr dirty="0" err="1"/>
              <a:t>Wichtige</a:t>
            </a:r>
            <a:r>
              <a:rPr dirty="0"/>
              <a:t> </a:t>
            </a:r>
            <a:r>
              <a:rPr dirty="0" err="1"/>
              <a:t>Termine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" grpId="1" build="p" bldLvl="5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e Legende 5"/>
          <p:cNvSpPr/>
          <p:nvPr/>
        </p:nvSpPr>
        <p:spPr>
          <a:xfrm>
            <a:off x="6300788" y="1557338"/>
            <a:ext cx="2592387" cy="1657350"/>
          </a:xfrm>
          <a:prstGeom prst="wedgeEllipseCallout">
            <a:avLst>
              <a:gd name="adj1" fmla="val -8541"/>
              <a:gd name="adj2" fmla="val 44096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dirty="0"/>
              <a:t>Anforderungs-</a:t>
            </a:r>
            <a:r>
              <a:rPr lang="de-DE" dirty="0" err="1"/>
              <a:t>profil</a:t>
            </a:r>
            <a:r>
              <a:rPr lang="de-DE" dirty="0"/>
              <a:t> der jeweiligen Schulart</a:t>
            </a:r>
          </a:p>
        </p:txBody>
      </p:sp>
      <p:sp>
        <p:nvSpPr>
          <p:cNvPr id="7" name="Ovale Legende 6"/>
          <p:cNvSpPr/>
          <p:nvPr/>
        </p:nvSpPr>
        <p:spPr>
          <a:xfrm>
            <a:off x="395288" y="1628775"/>
            <a:ext cx="2808287" cy="1657350"/>
          </a:xfrm>
          <a:prstGeom prst="wedgeEllipseCallout">
            <a:avLst>
              <a:gd name="adj1" fmla="val -8541"/>
              <a:gd name="adj2" fmla="val 44096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dirty="0"/>
              <a:t>Leistungs-</a:t>
            </a:r>
          </a:p>
          <a:p>
            <a:pPr algn="ctr">
              <a:defRPr/>
            </a:pPr>
            <a:r>
              <a:rPr lang="de-DE" dirty="0"/>
              <a:t>vermögen des</a:t>
            </a:r>
          </a:p>
          <a:p>
            <a:pPr algn="ctr">
              <a:defRPr/>
            </a:pPr>
            <a:r>
              <a:rPr lang="de-DE" dirty="0"/>
              <a:t>Kindes/ Was kann es leisten und wie?</a:t>
            </a:r>
          </a:p>
        </p:txBody>
      </p:sp>
      <p:sp>
        <p:nvSpPr>
          <p:cNvPr id="8" name="Ovale Legende 7"/>
          <p:cNvSpPr/>
          <p:nvPr/>
        </p:nvSpPr>
        <p:spPr>
          <a:xfrm>
            <a:off x="6300788" y="4724400"/>
            <a:ext cx="2590800" cy="1655763"/>
          </a:xfrm>
          <a:prstGeom prst="wedgeEllipseCallout">
            <a:avLst>
              <a:gd name="adj1" fmla="val -8541"/>
              <a:gd name="adj2" fmla="val 44096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dirty="0"/>
              <a:t>persönliche Ziele</a:t>
            </a:r>
          </a:p>
          <a:p>
            <a:pPr algn="ctr">
              <a:defRPr/>
            </a:pPr>
            <a:r>
              <a:rPr lang="de-DE" dirty="0"/>
              <a:t>Was sind meine Wünsche?</a:t>
            </a:r>
          </a:p>
        </p:txBody>
      </p:sp>
      <p:sp>
        <p:nvSpPr>
          <p:cNvPr id="9" name="Ovale Legende 8"/>
          <p:cNvSpPr/>
          <p:nvPr/>
        </p:nvSpPr>
        <p:spPr>
          <a:xfrm>
            <a:off x="395288" y="4724400"/>
            <a:ext cx="2592387" cy="1655763"/>
          </a:xfrm>
          <a:prstGeom prst="wedgeEllipseCallout">
            <a:avLst>
              <a:gd name="adj1" fmla="val -8541"/>
              <a:gd name="adj2" fmla="val 44096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dirty="0"/>
              <a:t>Individualität des Kindes</a:t>
            </a:r>
          </a:p>
          <a:p>
            <a:pPr algn="ctr">
              <a:defRPr/>
            </a:pPr>
            <a:r>
              <a:rPr lang="de-DE" dirty="0"/>
              <a:t>Wie soll es am Ziel ankommen?</a:t>
            </a:r>
          </a:p>
        </p:txBody>
      </p:sp>
      <p:pic>
        <p:nvPicPr>
          <p:cNvPr id="23559" name="Inhaltsplatzhalter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87675" y="2781300"/>
            <a:ext cx="3600450" cy="2293938"/>
          </a:xfrm>
        </p:spPr>
      </p:pic>
      <p:pic>
        <p:nvPicPr>
          <p:cNvPr id="23560" name="Grafi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700" y="5173663"/>
            <a:ext cx="3529013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solidFill>
                  <a:srgbClr val="00B050"/>
                </a:solidFill>
              </a:rPr>
              <a:t>       Wichtige Fragen bei der Entscheidungsfindung</a:t>
            </a:r>
            <a:endParaRPr lang="de-DE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0157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 txBox="1">
            <a:spLocks/>
          </p:cNvSpPr>
          <p:nvPr/>
        </p:nvSpPr>
        <p:spPr bwMode="auto">
          <a:xfrm>
            <a:off x="1566973" y="369603"/>
            <a:ext cx="590391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r>
              <a:rPr lang="de-DE" sz="2400" kern="0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Gelungene </a:t>
            </a:r>
            <a:r>
              <a:rPr lang="de-DE" sz="2400" kern="0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Lernprozesse und Lernerfolg</a:t>
            </a:r>
          </a:p>
          <a:p>
            <a:pPr algn="ctr">
              <a:defRPr/>
            </a:pPr>
            <a:r>
              <a:rPr lang="de-DE" sz="2400" kern="0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Was ist wichtig</a:t>
            </a:r>
            <a:r>
              <a:rPr lang="de-DE" sz="2400" kern="0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?</a:t>
            </a:r>
            <a:r>
              <a:rPr lang="de-DE" sz="24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/>
            </a:r>
            <a:br>
              <a:rPr lang="de-DE" sz="24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</a:br>
            <a:endParaRPr lang="de-DE" sz="2400" kern="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604" name="Textfeld 6"/>
          <p:cNvSpPr txBox="1">
            <a:spLocks noChangeArrowheads="1"/>
          </p:cNvSpPr>
          <p:nvPr/>
        </p:nvSpPr>
        <p:spPr bwMode="auto">
          <a:xfrm>
            <a:off x="250825" y="1557338"/>
            <a:ext cx="3063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Intelligenz/Begabung</a:t>
            </a:r>
          </a:p>
        </p:txBody>
      </p:sp>
      <p:sp>
        <p:nvSpPr>
          <p:cNvPr id="25605" name="Textfeld 7"/>
          <p:cNvSpPr txBox="1">
            <a:spLocks noChangeArrowheads="1"/>
          </p:cNvSpPr>
          <p:nvPr/>
        </p:nvSpPr>
        <p:spPr bwMode="auto">
          <a:xfrm>
            <a:off x="250825" y="2060575"/>
            <a:ext cx="3473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Fähigkeiten/Fertigkeiten</a:t>
            </a:r>
          </a:p>
        </p:txBody>
      </p:sp>
      <p:sp>
        <p:nvSpPr>
          <p:cNvPr id="25606" name="Textfeld 8"/>
          <p:cNvSpPr txBox="1">
            <a:spLocks noChangeArrowheads="1"/>
          </p:cNvSpPr>
          <p:nvPr/>
        </p:nvSpPr>
        <p:spPr bwMode="auto">
          <a:xfrm>
            <a:off x="233363" y="3938588"/>
            <a:ext cx="29067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Frustrationstoleranz</a:t>
            </a:r>
          </a:p>
        </p:txBody>
      </p:sp>
      <p:sp>
        <p:nvSpPr>
          <p:cNvPr id="25607" name="Textfeld 9"/>
          <p:cNvSpPr txBox="1">
            <a:spLocks noChangeArrowheads="1"/>
          </p:cNvSpPr>
          <p:nvPr/>
        </p:nvSpPr>
        <p:spPr bwMode="auto">
          <a:xfrm>
            <a:off x="293688" y="4562475"/>
            <a:ext cx="1504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Ausdauer</a:t>
            </a:r>
          </a:p>
        </p:txBody>
      </p:sp>
      <p:sp>
        <p:nvSpPr>
          <p:cNvPr id="25608" name="Textfeld 10"/>
          <p:cNvSpPr txBox="1">
            <a:spLocks noChangeArrowheads="1"/>
          </p:cNvSpPr>
          <p:nvPr/>
        </p:nvSpPr>
        <p:spPr bwMode="auto">
          <a:xfrm>
            <a:off x="250825" y="2492375"/>
            <a:ext cx="41227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Lern- und Arbeitsbereitschaft</a:t>
            </a:r>
          </a:p>
        </p:txBody>
      </p:sp>
      <p:sp>
        <p:nvSpPr>
          <p:cNvPr id="25609" name="Textfeld 11"/>
          <p:cNvSpPr txBox="1">
            <a:spLocks noChangeArrowheads="1"/>
          </p:cNvSpPr>
          <p:nvPr/>
        </p:nvSpPr>
        <p:spPr bwMode="auto">
          <a:xfrm>
            <a:off x="250825" y="3357563"/>
            <a:ext cx="2085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Konzentration</a:t>
            </a:r>
          </a:p>
        </p:txBody>
      </p:sp>
      <p:sp>
        <p:nvSpPr>
          <p:cNvPr id="25611" name="Textfeld 13"/>
          <p:cNvSpPr txBox="1">
            <a:spLocks noChangeArrowheads="1"/>
          </p:cNvSpPr>
          <p:nvPr/>
        </p:nvSpPr>
        <p:spPr bwMode="auto">
          <a:xfrm>
            <a:off x="290513" y="5749925"/>
            <a:ext cx="1828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Krankheiten</a:t>
            </a:r>
          </a:p>
        </p:txBody>
      </p:sp>
      <p:sp>
        <p:nvSpPr>
          <p:cNvPr id="25612" name="Textfeld 14"/>
          <p:cNvSpPr txBox="1">
            <a:spLocks noChangeArrowheads="1"/>
          </p:cNvSpPr>
          <p:nvPr/>
        </p:nvSpPr>
        <p:spPr bwMode="auto">
          <a:xfrm>
            <a:off x="250825" y="2924175"/>
            <a:ext cx="36972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Familiäre Besonderheiten</a:t>
            </a:r>
          </a:p>
        </p:txBody>
      </p:sp>
      <p:sp>
        <p:nvSpPr>
          <p:cNvPr id="25613" name="Textfeld 15"/>
          <p:cNvSpPr txBox="1">
            <a:spLocks noChangeArrowheads="1"/>
          </p:cNvSpPr>
          <p:nvPr/>
        </p:nvSpPr>
        <p:spPr bwMode="auto">
          <a:xfrm>
            <a:off x="263525" y="5143500"/>
            <a:ext cx="4141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400">
                <a:solidFill>
                  <a:srgbClr val="617DC8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000">
                <a:solidFill>
                  <a:srgbClr val="617DC8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>
                <a:solidFill>
                  <a:srgbClr val="617DC8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1600">
                <a:solidFill>
                  <a:srgbClr val="617DC8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>
                <a:solidFill>
                  <a:srgbClr val="0070C0"/>
                </a:solidFill>
              </a:rPr>
              <a:t>Unterstützungsmöglichkeiten</a:t>
            </a:r>
          </a:p>
        </p:txBody>
      </p:sp>
      <p:pic>
        <p:nvPicPr>
          <p:cNvPr id="24594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0" y="1844675"/>
            <a:ext cx="36449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18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  <p:bldP spid="25606" grpId="0"/>
      <p:bldP spid="25607" grpId="0"/>
      <p:bldP spid="25608" grpId="0"/>
      <p:bldP spid="25609" grpId="0"/>
      <p:bldP spid="25611" grpId="0"/>
      <p:bldP spid="25612" grpId="0"/>
      <p:bldP spid="256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>
                <a:solidFill>
                  <a:srgbClr val="00B050"/>
                </a:solidFill>
              </a:rPr>
              <a:t>Übertrittsmöglichkeiten</a:t>
            </a:r>
            <a:r>
              <a:rPr dirty="0">
                <a:solidFill>
                  <a:srgbClr val="00B050"/>
                </a:solidFill>
              </a:rPr>
              <a:t> </a:t>
            </a:r>
            <a:r>
              <a:rPr dirty="0" err="1">
                <a:solidFill>
                  <a:srgbClr val="00B050"/>
                </a:solidFill>
              </a:rPr>
              <a:t>nach</a:t>
            </a:r>
            <a:r>
              <a:rPr dirty="0">
                <a:solidFill>
                  <a:srgbClr val="00B050"/>
                </a:solidFill>
              </a:rPr>
              <a:t> der </a:t>
            </a:r>
            <a:r>
              <a:rPr lang="de-DE" dirty="0" smtClean="0">
                <a:solidFill>
                  <a:srgbClr val="00B050"/>
                </a:solidFill>
              </a:rPr>
              <a:t>Klasse</a:t>
            </a:r>
            <a:r>
              <a:rPr dirty="0" smtClean="0">
                <a:solidFill>
                  <a:srgbClr val="00B050"/>
                </a:solidFill>
              </a:rPr>
              <a:t> </a:t>
            </a:r>
            <a:r>
              <a:rPr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367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39572" y="6618190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  <p:grpSp>
        <p:nvGrpSpPr>
          <p:cNvPr id="371" name="Text Box 3"/>
          <p:cNvGrpSpPr/>
          <p:nvPr/>
        </p:nvGrpSpPr>
        <p:grpSpPr>
          <a:xfrm>
            <a:off x="5845673" y="3121673"/>
            <a:ext cx="2445792" cy="1366839"/>
            <a:chOff x="0" y="0"/>
            <a:chExt cx="2445791" cy="1366837"/>
          </a:xfrm>
        </p:grpSpPr>
        <p:sp>
          <p:nvSpPr>
            <p:cNvPr id="369" name="Rechteck"/>
            <p:cNvSpPr/>
            <p:nvPr/>
          </p:nvSpPr>
          <p:spPr>
            <a:xfrm>
              <a:off x="-1" y="0"/>
              <a:ext cx="2445793" cy="1366838"/>
            </a:xfrm>
            <a:prstGeom prst="rect">
              <a:avLst/>
            </a:prstGeom>
            <a:solidFill>
              <a:srgbClr val="FFCC99"/>
            </a:solidFill>
            <a:ln w="12700" cap="flat">
              <a:noFill/>
              <a:miter lim="400000"/>
            </a:ln>
            <a:effectLst/>
          </p:spPr>
          <p:txBody>
            <a:bodyPr wrap="square" lIns="75600" tIns="75600" rIns="75600" bIns="75600" numCol="1" anchor="t">
              <a:noAutofit/>
            </a:bodyPr>
            <a:lstStyle/>
            <a:p>
              <a: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70" name="4. Jgst.…"/>
            <p:cNvSpPr txBox="1"/>
            <p:nvPr/>
          </p:nvSpPr>
          <p:spPr>
            <a:xfrm>
              <a:off x="45719" y="0"/>
              <a:ext cx="2354353" cy="13009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4. Jgst. </a:t>
              </a:r>
            </a:p>
            <a:p>
              <a: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Grundschule</a:t>
              </a:r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Durchschnitt D/M/HSU</a:t>
              </a:r>
              <a:endParaRPr sz="2400"/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 2,33 oder besser</a:t>
              </a:r>
            </a:p>
          </p:txBody>
        </p:sp>
      </p:grpSp>
      <p:sp>
        <p:nvSpPr>
          <p:cNvPr id="372" name="Text Box 4"/>
          <p:cNvSpPr txBox="1"/>
          <p:nvPr/>
        </p:nvSpPr>
        <p:spPr>
          <a:xfrm>
            <a:off x="5853112" y="1371600"/>
            <a:ext cx="2438401" cy="830997"/>
          </a:xfrm>
          <a:prstGeom prst="rect">
            <a:avLst/>
          </a:prstGeom>
          <a:solidFill>
            <a:srgbClr val="0099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>
              <a:spcAft>
                <a:spcPts val="600"/>
              </a:spcAft>
            </a:pPr>
            <a:r>
              <a:rPr dirty="0"/>
              <a:t>5. </a:t>
            </a:r>
            <a:r>
              <a:rPr dirty="0" err="1"/>
              <a:t>Jgst</a:t>
            </a:r>
            <a:r>
              <a:rPr dirty="0"/>
              <a:t>. Gymnasium</a:t>
            </a:r>
          </a:p>
        </p:txBody>
      </p:sp>
      <p:sp>
        <p:nvSpPr>
          <p:cNvPr id="373" name="Text Box 5"/>
          <p:cNvSpPr txBox="1"/>
          <p:nvPr/>
        </p:nvSpPr>
        <p:spPr>
          <a:xfrm>
            <a:off x="3124200" y="1371600"/>
            <a:ext cx="2438400" cy="830997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/>
              <a:t>5. </a:t>
            </a:r>
            <a:r>
              <a:rPr dirty="0" err="1"/>
              <a:t>Jgst</a:t>
            </a:r>
            <a:r>
              <a:rPr dirty="0"/>
              <a:t>. </a:t>
            </a:r>
            <a:endParaRPr lang="de-DE" dirty="0"/>
          </a:p>
          <a:p>
            <a:pPr>
              <a:spcAft>
                <a:spcPts val="600"/>
              </a:spcAft>
            </a:pPr>
            <a:r>
              <a:rPr dirty="0" err="1"/>
              <a:t>Realschule</a:t>
            </a:r>
            <a:endParaRPr dirty="0"/>
          </a:p>
        </p:txBody>
      </p:sp>
      <p:sp>
        <p:nvSpPr>
          <p:cNvPr id="374" name="Text Box 6"/>
          <p:cNvSpPr txBox="1"/>
          <p:nvPr/>
        </p:nvSpPr>
        <p:spPr>
          <a:xfrm>
            <a:off x="395288" y="1377640"/>
            <a:ext cx="2438401" cy="830997"/>
          </a:xfrm>
          <a:prstGeom prst="rect">
            <a:avLst/>
          </a:prstGeom>
          <a:solidFill>
            <a:srgbClr val="CC006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>
              <a:spcAft>
                <a:spcPts val="600"/>
              </a:spcAft>
            </a:pPr>
            <a:r>
              <a:rPr dirty="0"/>
              <a:t>5. </a:t>
            </a:r>
            <a:r>
              <a:rPr dirty="0" err="1"/>
              <a:t>Jgst</a:t>
            </a:r>
            <a:r>
              <a:rPr dirty="0"/>
              <a:t>. </a:t>
            </a:r>
            <a:r>
              <a:rPr dirty="0" err="1"/>
              <a:t>Mittelschule</a:t>
            </a:r>
            <a:endParaRPr dirty="0"/>
          </a:p>
        </p:txBody>
      </p:sp>
      <p:grpSp>
        <p:nvGrpSpPr>
          <p:cNvPr id="377" name="Text Box 9"/>
          <p:cNvGrpSpPr/>
          <p:nvPr/>
        </p:nvGrpSpPr>
        <p:grpSpPr>
          <a:xfrm>
            <a:off x="3118174" y="3121675"/>
            <a:ext cx="2444426" cy="1834330"/>
            <a:chOff x="0" y="0"/>
            <a:chExt cx="2444425" cy="1834328"/>
          </a:xfrm>
        </p:grpSpPr>
        <p:sp>
          <p:nvSpPr>
            <p:cNvPr id="375" name="Rechteck"/>
            <p:cNvSpPr/>
            <p:nvPr/>
          </p:nvSpPr>
          <p:spPr>
            <a:xfrm>
              <a:off x="0" y="0"/>
              <a:ext cx="2444426" cy="1366838"/>
            </a:xfrm>
            <a:prstGeom prst="rect">
              <a:avLst/>
            </a:prstGeom>
            <a:solidFill>
              <a:srgbClr val="FFCC99"/>
            </a:solidFill>
            <a:ln w="12700" cap="flat">
              <a:noFill/>
              <a:miter lim="400000"/>
            </a:ln>
            <a:effectLst/>
          </p:spPr>
          <p:txBody>
            <a:bodyPr wrap="square" lIns="75600" tIns="75600" rIns="75600" bIns="75600" numCol="1" anchor="t">
              <a:noAutofit/>
            </a:bodyPr>
            <a:lstStyle/>
            <a:p>
              <a:pPr algn="ctr">
                <a:defRPr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76" name="4. Jgst.…"/>
            <p:cNvSpPr txBox="1"/>
            <p:nvPr/>
          </p:nvSpPr>
          <p:spPr>
            <a:xfrm>
              <a:off x="45719" y="0"/>
              <a:ext cx="2352988" cy="18343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4. Jgst. </a:t>
              </a:r>
            </a:p>
            <a:p>
              <a: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Grundschule</a:t>
              </a:r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Durchschnitt D/M/HSU</a:t>
              </a:r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t> 2,66 oder besser</a:t>
              </a:r>
              <a:endParaRPr sz="2400"/>
            </a:p>
            <a:p>
              <a:pPr algn="ctr">
                <a:defRPr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 sz="2400"/>
            </a:p>
          </p:txBody>
        </p:sp>
      </p:grpSp>
      <p:grpSp>
        <p:nvGrpSpPr>
          <p:cNvPr id="380" name="Text Box 10"/>
          <p:cNvGrpSpPr/>
          <p:nvPr/>
        </p:nvGrpSpPr>
        <p:grpSpPr>
          <a:xfrm>
            <a:off x="397439" y="3121675"/>
            <a:ext cx="2437662" cy="1366838"/>
            <a:chOff x="0" y="0"/>
            <a:chExt cx="2437660" cy="1366837"/>
          </a:xfrm>
        </p:grpSpPr>
        <p:sp>
          <p:nvSpPr>
            <p:cNvPr id="378" name="Rechteck"/>
            <p:cNvSpPr/>
            <p:nvPr/>
          </p:nvSpPr>
          <p:spPr>
            <a:xfrm>
              <a:off x="-1" y="-1"/>
              <a:ext cx="2437662" cy="1366839"/>
            </a:xfrm>
            <a:prstGeom prst="rect">
              <a:avLst/>
            </a:prstGeom>
            <a:solidFill>
              <a:srgbClr val="FFCC99"/>
            </a:solidFill>
            <a:ln w="12700" cap="flat">
              <a:noFill/>
              <a:miter lim="400000"/>
            </a:ln>
            <a:effectLst/>
          </p:spPr>
          <p:txBody>
            <a:bodyPr wrap="square" lIns="75600" tIns="75600" rIns="75600" bIns="75600" numCol="1" anchor="t">
              <a:noAutofit/>
            </a:bodyPr>
            <a:lstStyle/>
            <a:p>
              <a:pPr algn="ctr">
                <a:defRPr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79" name="4. Jgst. Grundschule"/>
            <p:cNvSpPr txBox="1"/>
            <p:nvPr/>
          </p:nvSpPr>
          <p:spPr>
            <a:xfrm>
              <a:off x="45719" y="-1"/>
              <a:ext cx="2346222" cy="1034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r>
                <a:rPr dirty="0"/>
                <a:t>4. </a:t>
              </a:r>
              <a:r>
                <a:rPr dirty="0" err="1"/>
                <a:t>Jgst</a:t>
              </a:r>
              <a:r>
                <a:rPr dirty="0"/>
                <a:t>. </a:t>
              </a:r>
              <a:r>
                <a:rPr dirty="0" err="1"/>
                <a:t>Grundschule</a:t>
              </a:r>
              <a:endParaRPr dirty="0"/>
            </a:p>
          </p:txBody>
        </p:sp>
      </p:grpSp>
      <p:sp>
        <p:nvSpPr>
          <p:cNvPr id="381" name="Line 14"/>
          <p:cNvSpPr/>
          <p:nvPr/>
        </p:nvSpPr>
        <p:spPr>
          <a:xfrm flipV="1">
            <a:off x="6949534" y="2202593"/>
            <a:ext cx="1" cy="919083"/>
          </a:xfrm>
          <a:prstGeom prst="line">
            <a:avLst/>
          </a:prstGeom>
          <a:ln w="31750">
            <a:solidFill>
              <a:srgbClr val="0099CC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2" name="Line 16"/>
          <p:cNvSpPr/>
          <p:nvPr/>
        </p:nvSpPr>
        <p:spPr>
          <a:xfrm flipV="1">
            <a:off x="4357246" y="2202594"/>
            <a:ext cx="1" cy="919082"/>
          </a:xfrm>
          <a:prstGeom prst="line">
            <a:avLst/>
          </a:prstGeom>
          <a:ln w="31750">
            <a:solidFill>
              <a:srgbClr val="FF66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3" name="Line 27"/>
          <p:cNvSpPr/>
          <p:nvPr/>
        </p:nvSpPr>
        <p:spPr>
          <a:xfrm flipV="1">
            <a:off x="1628476" y="2202593"/>
            <a:ext cx="1" cy="919082"/>
          </a:xfrm>
          <a:prstGeom prst="line">
            <a:avLst/>
          </a:prstGeom>
          <a:ln w="31750">
            <a:solidFill>
              <a:srgbClr val="CC0066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4" name="Textfeld 16"/>
          <p:cNvSpPr txBox="1"/>
          <p:nvPr/>
        </p:nvSpPr>
        <p:spPr>
          <a:xfrm>
            <a:off x="3118174" y="4797152"/>
            <a:ext cx="5173291" cy="162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5600" tIns="75600" rIns="75600" bIns="75600">
            <a:spAutoFit/>
          </a:bodyPr>
          <a:lstStyle/>
          <a:p>
            <a:pPr>
              <a:spcBef>
                <a:spcPts val="300"/>
              </a:spcBef>
              <a:defRPr b="1"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Weitere Übertrittsmöglichkeiten nach der 5. Jgst :</a:t>
            </a:r>
          </a:p>
          <a:p>
            <a:pPr>
              <a:spcBef>
                <a:spcPts val="300"/>
              </a:spcBef>
              <a:defRPr u="sng">
                <a:solidFill>
                  <a:srgbClr val="CC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aus der Mittelschule </a:t>
            </a:r>
          </a:p>
          <a:p>
            <a:pPr>
              <a:spcBef>
                <a:spcPts val="300"/>
              </a:spcBef>
              <a:defRPr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 die 5. oder  6. Jgst Realschule</a:t>
            </a:r>
          </a:p>
          <a:p>
            <a:pPr>
              <a:spcBef>
                <a:spcPts val="300"/>
              </a:spcBef>
              <a:defRPr>
                <a:solidFill>
                  <a:srgbClr val="0099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 die 5. Jgst. Gymnasium  </a:t>
            </a:r>
          </a:p>
          <a:p>
            <a:pPr>
              <a:spcBef>
                <a:spcPts val="300"/>
              </a:spcBef>
              <a:defRPr u="sng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aus der Realschule </a:t>
            </a:r>
            <a:r>
              <a:rPr u="none">
                <a:solidFill>
                  <a:srgbClr val="0099CC"/>
                </a:solidFill>
              </a:rPr>
              <a:t>in die 5. oder 6. Jgst. Gymnasium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7" animBg="1" advAuto="0"/>
      <p:bldP spid="372" grpId="9" animBg="1" advAuto="0"/>
      <p:bldP spid="373" grpId="6" animBg="1" advAuto="0"/>
      <p:bldP spid="374" grpId="3" animBg="1" advAuto="0"/>
      <p:bldP spid="377" grpId="4" animBg="1" advAuto="0"/>
      <p:bldP spid="380" grpId="1" animBg="1" advAuto="0"/>
      <p:bldP spid="381" grpId="8" animBg="1" advAuto="0"/>
      <p:bldP spid="382" grpId="5" animBg="1" advAuto="0"/>
      <p:bldP spid="383" grpId="2" animBg="1" advAuto="0"/>
      <p:bldP spid="384" grpId="1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>
                <a:solidFill>
                  <a:srgbClr val="00B050"/>
                </a:solidFill>
              </a:rPr>
              <a:t>Informationen</a:t>
            </a:r>
            <a:r>
              <a:rPr dirty="0">
                <a:solidFill>
                  <a:srgbClr val="00B050"/>
                </a:solidFill>
              </a:rPr>
              <a:t> </a:t>
            </a:r>
            <a:r>
              <a:rPr dirty="0" err="1">
                <a:solidFill>
                  <a:srgbClr val="00B050"/>
                </a:solidFill>
              </a:rPr>
              <a:t>zum</a:t>
            </a:r>
            <a:r>
              <a:rPr dirty="0">
                <a:solidFill>
                  <a:srgbClr val="00B050"/>
                </a:solidFill>
              </a:rPr>
              <a:t> </a:t>
            </a:r>
            <a:r>
              <a:rPr dirty="0" err="1">
                <a:solidFill>
                  <a:srgbClr val="00B050"/>
                </a:solidFill>
              </a:rPr>
              <a:t>Probeunterricht</a:t>
            </a:r>
            <a:endParaRPr dirty="0">
              <a:solidFill>
                <a:srgbClr val="00B050"/>
              </a:solidFill>
            </a:endParaRPr>
          </a:p>
        </p:txBody>
      </p:sp>
      <p:sp>
        <p:nvSpPr>
          <p:cNvPr id="389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39572" y="6618190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grpSp>
        <p:nvGrpSpPr>
          <p:cNvPr id="393" name="Text Box 3"/>
          <p:cNvGrpSpPr/>
          <p:nvPr/>
        </p:nvGrpSpPr>
        <p:grpSpPr>
          <a:xfrm>
            <a:off x="5160093" y="3137196"/>
            <a:ext cx="2445792" cy="1366839"/>
            <a:chOff x="0" y="0"/>
            <a:chExt cx="2445791" cy="1366837"/>
          </a:xfrm>
        </p:grpSpPr>
        <p:sp>
          <p:nvSpPr>
            <p:cNvPr id="391" name="Rechteck"/>
            <p:cNvSpPr/>
            <p:nvPr/>
          </p:nvSpPr>
          <p:spPr>
            <a:xfrm>
              <a:off x="-1" y="0"/>
              <a:ext cx="2445793" cy="1366838"/>
            </a:xfrm>
            <a:prstGeom prst="rect">
              <a:avLst/>
            </a:prstGeom>
            <a:solidFill>
              <a:srgbClr val="FFCC99"/>
            </a:solidFill>
            <a:ln w="12700" cap="flat">
              <a:noFill/>
              <a:miter lim="400000"/>
            </a:ln>
            <a:effectLst/>
          </p:spPr>
          <p:txBody>
            <a:bodyPr wrap="square" lIns="75600" tIns="75600" rIns="75600" bIns="75600" numCol="1" anchor="t">
              <a:noAutofit/>
            </a:bodyPr>
            <a:lstStyle/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92" name="Probeunterricht in D/M…"/>
            <p:cNvSpPr txBox="1"/>
            <p:nvPr/>
          </p:nvSpPr>
          <p:spPr>
            <a:xfrm>
              <a:off x="45719" y="0"/>
              <a:ext cx="2354353" cy="11485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 err="1"/>
                <a:t>Probeunterricht</a:t>
              </a:r>
              <a:r>
                <a:rPr dirty="0"/>
                <a:t> in D/M</a:t>
              </a:r>
              <a:endParaRPr sz="2400" dirty="0"/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/>
                <a:t>am Gymnasium</a:t>
              </a:r>
              <a:endParaRPr sz="2400" dirty="0"/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 err="1"/>
                <a:t>Noten</a:t>
              </a:r>
              <a:r>
                <a:rPr dirty="0"/>
                <a:t> in den </a:t>
              </a:r>
              <a:r>
                <a:rPr dirty="0" err="1"/>
                <a:t>Prüfungen</a:t>
              </a:r>
              <a:r>
                <a:rPr dirty="0"/>
                <a:t> </a:t>
              </a:r>
              <a:r>
                <a:rPr dirty="0" err="1"/>
                <a:t>mindestens</a:t>
              </a:r>
              <a:r>
                <a:rPr dirty="0"/>
                <a:t> 3 und 4</a:t>
              </a:r>
            </a:p>
          </p:txBody>
        </p:sp>
      </p:grpSp>
      <p:sp>
        <p:nvSpPr>
          <p:cNvPr id="394" name="Text Box 4"/>
          <p:cNvSpPr txBox="1"/>
          <p:nvPr/>
        </p:nvSpPr>
        <p:spPr>
          <a:xfrm>
            <a:off x="5160093" y="1366234"/>
            <a:ext cx="2438401" cy="830997"/>
          </a:xfrm>
          <a:prstGeom prst="rect">
            <a:avLst/>
          </a:prstGeom>
          <a:solidFill>
            <a:srgbClr val="0099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>
              <a:spcAft>
                <a:spcPts val="600"/>
              </a:spcAft>
            </a:pPr>
            <a:r>
              <a:rPr dirty="0"/>
              <a:t>5. </a:t>
            </a:r>
            <a:r>
              <a:rPr dirty="0" err="1"/>
              <a:t>Jgst</a:t>
            </a:r>
            <a:r>
              <a:rPr dirty="0"/>
              <a:t>. Gymnasium</a:t>
            </a:r>
          </a:p>
        </p:txBody>
      </p:sp>
      <p:sp>
        <p:nvSpPr>
          <p:cNvPr id="395" name="Text Box 5"/>
          <p:cNvSpPr txBox="1"/>
          <p:nvPr/>
        </p:nvSpPr>
        <p:spPr>
          <a:xfrm>
            <a:off x="1749625" y="1371600"/>
            <a:ext cx="2438400" cy="8309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/>
              <a:t>5. </a:t>
            </a:r>
            <a:r>
              <a:rPr dirty="0" err="1"/>
              <a:t>Jgst</a:t>
            </a:r>
            <a:r>
              <a:rPr dirty="0"/>
              <a:t>. </a:t>
            </a:r>
            <a:endParaRPr lang="de-DE" dirty="0"/>
          </a:p>
          <a:p>
            <a:r>
              <a:rPr dirty="0" err="1"/>
              <a:t>Realschule</a:t>
            </a:r>
            <a:endParaRPr dirty="0"/>
          </a:p>
        </p:txBody>
      </p:sp>
      <p:grpSp>
        <p:nvGrpSpPr>
          <p:cNvPr id="398" name="Text Box 9"/>
          <p:cNvGrpSpPr/>
          <p:nvPr/>
        </p:nvGrpSpPr>
        <p:grpSpPr>
          <a:xfrm>
            <a:off x="1720223" y="3137196"/>
            <a:ext cx="2444426" cy="1681930"/>
            <a:chOff x="0" y="0"/>
            <a:chExt cx="2444425" cy="1681928"/>
          </a:xfrm>
        </p:grpSpPr>
        <p:sp>
          <p:nvSpPr>
            <p:cNvPr id="396" name="Rechteck"/>
            <p:cNvSpPr/>
            <p:nvPr/>
          </p:nvSpPr>
          <p:spPr>
            <a:xfrm>
              <a:off x="0" y="0"/>
              <a:ext cx="2444426" cy="1366838"/>
            </a:xfrm>
            <a:prstGeom prst="rect">
              <a:avLst/>
            </a:prstGeom>
            <a:solidFill>
              <a:srgbClr val="FFCC99"/>
            </a:solidFill>
            <a:ln w="12700" cap="flat">
              <a:noFill/>
              <a:miter lim="400000"/>
            </a:ln>
            <a:effectLst/>
          </p:spPr>
          <p:txBody>
            <a:bodyPr wrap="square" lIns="75600" tIns="75600" rIns="75600" bIns="75600" numCol="1" anchor="t">
              <a:noAutofit/>
            </a:bodyPr>
            <a:lstStyle/>
            <a:p>
              <a:pPr algn="ctr">
                <a:defRPr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97" name="Probeunterricht in D/M…"/>
            <p:cNvSpPr txBox="1"/>
            <p:nvPr/>
          </p:nvSpPr>
          <p:spPr>
            <a:xfrm>
              <a:off x="45719" y="0"/>
              <a:ext cx="2352988" cy="16819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 err="1"/>
                <a:t>Probeunterricht</a:t>
              </a:r>
              <a:r>
                <a:rPr dirty="0"/>
                <a:t> in D/M</a:t>
              </a:r>
              <a:endParaRPr sz="2400" dirty="0"/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/>
                <a:t>an der </a:t>
              </a:r>
              <a:r>
                <a:rPr dirty="0" err="1"/>
                <a:t>Realschule</a:t>
              </a:r>
              <a:endParaRPr sz="2400" dirty="0"/>
            </a:p>
            <a:p>
              <a:pPr algn="ctr">
                <a:defRPr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r>
                <a:rPr dirty="0" err="1"/>
                <a:t>Noten</a:t>
              </a:r>
              <a:r>
                <a:rPr dirty="0"/>
                <a:t> in den </a:t>
              </a:r>
              <a:r>
                <a:rPr dirty="0" err="1"/>
                <a:t>Prüfungen</a:t>
              </a:r>
              <a:r>
                <a:rPr dirty="0"/>
                <a:t> </a:t>
              </a:r>
              <a:r>
                <a:rPr dirty="0" err="1"/>
                <a:t>mindestens</a:t>
              </a:r>
              <a:r>
                <a:rPr dirty="0"/>
                <a:t> 3 und 4</a:t>
              </a:r>
            </a:p>
            <a:p>
              <a:pPr algn="ctr">
                <a:defRPr b="1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 dirty="0"/>
            </a:p>
          </p:txBody>
        </p:sp>
      </p:grpSp>
      <p:sp>
        <p:nvSpPr>
          <p:cNvPr id="399" name="Line 14"/>
          <p:cNvSpPr/>
          <p:nvPr/>
        </p:nvSpPr>
        <p:spPr>
          <a:xfrm flipH="1" flipV="1">
            <a:off x="6379293" y="2197231"/>
            <a:ext cx="0" cy="919077"/>
          </a:xfrm>
          <a:prstGeom prst="line">
            <a:avLst/>
          </a:prstGeom>
          <a:ln w="31750">
            <a:solidFill>
              <a:srgbClr val="0099CC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0" name="Line 16"/>
          <p:cNvSpPr/>
          <p:nvPr/>
        </p:nvSpPr>
        <p:spPr>
          <a:xfrm flipH="1" flipV="1">
            <a:off x="2942436" y="2202598"/>
            <a:ext cx="0" cy="919077"/>
          </a:xfrm>
          <a:prstGeom prst="line">
            <a:avLst/>
          </a:prstGeom>
          <a:ln w="31750">
            <a:solidFill>
              <a:srgbClr val="FF66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1" name="Textfeld 5"/>
          <p:cNvSpPr txBox="1"/>
          <p:nvPr/>
        </p:nvSpPr>
        <p:spPr>
          <a:xfrm>
            <a:off x="2904666" y="5051094"/>
            <a:ext cx="5173291" cy="712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5600" tIns="75600" rIns="75600" bIns="75600">
            <a:spAutoFit/>
          </a:bodyPr>
          <a:lstStyle/>
          <a:p>
            <a:pPr>
              <a:spcBef>
                <a:spcPts val="300"/>
              </a:spcBef>
              <a:defRPr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Noten</a:t>
            </a:r>
            <a:r>
              <a:rPr dirty="0"/>
              <a:t> in den </a:t>
            </a:r>
            <a:r>
              <a:rPr dirty="0" err="1"/>
              <a:t>Prüfungen</a:t>
            </a:r>
            <a:r>
              <a:rPr dirty="0"/>
              <a:t> 4 und 4:</a:t>
            </a:r>
          </a:p>
          <a:p>
            <a:pPr>
              <a:spcBef>
                <a:spcPts val="300"/>
              </a:spcBef>
              <a:defRPr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Übertritt</a:t>
            </a:r>
            <a:r>
              <a:rPr dirty="0"/>
              <a:t> auf </a:t>
            </a:r>
            <a:r>
              <a:rPr dirty="0" err="1"/>
              <a:t>Elternwunsch</a:t>
            </a:r>
            <a:r>
              <a:rPr dirty="0"/>
              <a:t> </a:t>
            </a:r>
            <a:r>
              <a:rPr dirty="0" err="1"/>
              <a:t>möglich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" grpId="4" animBg="1" advAuto="0"/>
      <p:bldP spid="394" grpId="6" animBg="1" advAuto="0"/>
      <p:bldP spid="395" grpId="3" animBg="1" advAuto="0"/>
      <p:bldP spid="398" grpId="1" animBg="1" advAuto="0"/>
      <p:bldP spid="399" grpId="5" animBg="1" advAuto="0"/>
      <p:bldP spid="400" grpId="2" animBg="1" advAuto="0"/>
      <p:bldP spid="401" grpId="7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>
                <a:solidFill>
                  <a:srgbClr val="00B050"/>
                </a:solidFill>
              </a:rPr>
              <a:t>Weitere</a:t>
            </a:r>
            <a:r>
              <a:rPr dirty="0">
                <a:solidFill>
                  <a:srgbClr val="00B050"/>
                </a:solidFill>
              </a:rPr>
              <a:t> </a:t>
            </a:r>
            <a:r>
              <a:rPr dirty="0" err="1">
                <a:solidFill>
                  <a:srgbClr val="00B050"/>
                </a:solidFill>
              </a:rPr>
              <a:t>Übertrittsmöglichkeiten</a:t>
            </a:r>
            <a:endParaRPr dirty="0">
              <a:solidFill>
                <a:srgbClr val="00B050"/>
              </a:solidFill>
            </a:endParaRPr>
          </a:p>
        </p:txBody>
      </p:sp>
      <p:sp>
        <p:nvSpPr>
          <p:cNvPr id="414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39572" y="6618190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  <p:pic>
        <p:nvPicPr>
          <p:cNvPr id="416" name="Grafik 6" descr="Grafik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67140" y="1845811"/>
            <a:ext cx="6156960" cy="331169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Ziele der </a:t>
            </a:r>
            <a:r>
              <a:rPr lang="de-DE" sz="2400" dirty="0">
                <a:solidFill>
                  <a:srgbClr val="CC0066"/>
                </a:solidFill>
              </a:rPr>
              <a:t>Mittelschule</a:t>
            </a:r>
            <a:endParaRPr sz="2400" dirty="0"/>
          </a:p>
        </p:txBody>
      </p:sp>
      <p:sp>
        <p:nvSpPr>
          <p:cNvPr id="427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39572" y="6618190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sp>
        <p:nvSpPr>
          <p:cNvPr id="429" name="Textplatzhalter 3"/>
          <p:cNvSpPr txBox="1"/>
          <p:nvPr/>
        </p:nvSpPr>
        <p:spPr>
          <a:xfrm>
            <a:off x="313135" y="1594126"/>
            <a:ext cx="8389937" cy="3693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60000" indent="-342900" defTabSz="914377">
              <a:lnSpc>
                <a:spcPct val="150000"/>
              </a:lnSpc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grundlegende</a:t>
            </a:r>
            <a:r>
              <a:rPr dirty="0" smtClean="0"/>
              <a:t> </a:t>
            </a:r>
            <a:r>
              <a:rPr dirty="0" err="1"/>
              <a:t>Allgemeinbildung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smtClean="0"/>
              <a:t>Basis</a:t>
            </a:r>
            <a:r>
              <a:rPr lang="de-DE" dirty="0" smtClean="0"/>
              <a:t>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lebenslanges</a:t>
            </a:r>
            <a:r>
              <a:rPr dirty="0"/>
              <a:t> </a:t>
            </a:r>
            <a:r>
              <a:rPr lang="de-DE" dirty="0" smtClean="0"/>
              <a:t> </a:t>
            </a:r>
            <a:r>
              <a:rPr dirty="0" err="1" smtClean="0"/>
              <a:t>Weiterlernen</a:t>
            </a:r>
            <a:endParaRPr lang="de-DE" dirty="0"/>
          </a:p>
          <a:p>
            <a:pPr marL="360000" defTabSz="914377">
              <a:lnSpc>
                <a:spcPct val="150000"/>
              </a:lnSpc>
              <a:buClr>
                <a:srgbClr val="CC0066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60000" indent="-342900" defTabSz="914377">
              <a:lnSpc>
                <a:spcPct val="150000"/>
              </a:lnSpc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dirty="0"/>
              <a:t> </a:t>
            </a:r>
            <a:r>
              <a:rPr dirty="0" err="1"/>
              <a:t>praxisorientierte</a:t>
            </a:r>
            <a:r>
              <a:rPr dirty="0"/>
              <a:t> </a:t>
            </a:r>
            <a:r>
              <a:rPr dirty="0" err="1"/>
              <a:t>Kompetenzen</a:t>
            </a:r>
            <a:endParaRPr lang="de-DE" dirty="0"/>
          </a:p>
          <a:p>
            <a:pPr marL="360000" defTabSz="914377">
              <a:lnSpc>
                <a:spcPct val="150000"/>
              </a:lnSpc>
              <a:buClr>
                <a:srgbClr val="CC0066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60000" indent="-342900" defTabSz="914377">
              <a:lnSpc>
                <a:spcPct val="150000"/>
              </a:lnSpc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/>
              <a:t> </a:t>
            </a:r>
            <a:r>
              <a:rPr dirty="0" err="1" smtClean="0"/>
              <a:t>Hinführung</a:t>
            </a:r>
            <a:r>
              <a:rPr dirty="0" smtClean="0"/>
              <a:t> </a:t>
            </a:r>
            <a:r>
              <a:rPr dirty="0" err="1" smtClean="0"/>
              <a:t>zu</a:t>
            </a:r>
            <a:r>
              <a:rPr lang="de-DE" dirty="0" smtClean="0"/>
              <a:t>r</a:t>
            </a:r>
            <a:r>
              <a:rPr dirty="0" smtClean="0"/>
              <a:t> </a:t>
            </a:r>
            <a:r>
              <a:rPr dirty="0" err="1" smtClean="0"/>
              <a:t>berufliche</a:t>
            </a:r>
            <a:r>
              <a:rPr lang="de-DE" dirty="0" smtClean="0"/>
              <a:t>n </a:t>
            </a:r>
            <a:r>
              <a:rPr dirty="0" err="1" smtClean="0"/>
              <a:t>Ausbildung</a:t>
            </a:r>
            <a:endParaRPr lang="de-DE" dirty="0" smtClean="0"/>
          </a:p>
          <a:p>
            <a:pPr marL="360000" defTabSz="914377">
              <a:lnSpc>
                <a:spcPct val="150000"/>
              </a:lnSpc>
              <a:buClr>
                <a:srgbClr val="CC0066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lang="de-DE" dirty="0" smtClean="0"/>
          </a:p>
          <a:p>
            <a:pPr marL="360000" indent="-342900" defTabSz="914377">
              <a:lnSpc>
                <a:spcPct val="150000"/>
              </a:lnSpc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 smtClean="0"/>
              <a:t> Schulische Weiterbildung (z.B. FOS/BOS)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Ziele der </a:t>
            </a:r>
            <a:r>
              <a:rPr lang="de-DE" sz="2400" dirty="0">
                <a:solidFill>
                  <a:srgbClr val="FF6600"/>
                </a:solidFill>
              </a:rPr>
              <a:t>Realschule</a:t>
            </a:r>
            <a:endParaRPr sz="2400" dirty="0"/>
          </a:p>
        </p:txBody>
      </p:sp>
      <p:sp>
        <p:nvSpPr>
          <p:cNvPr id="434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sp>
        <p:nvSpPr>
          <p:cNvPr id="436" name="Textplatzhalter 3"/>
          <p:cNvSpPr txBox="1"/>
          <p:nvPr/>
        </p:nvSpPr>
        <p:spPr>
          <a:xfrm>
            <a:off x="376636" y="2023799"/>
            <a:ext cx="8389937" cy="23596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fundierte</a:t>
            </a:r>
            <a:r>
              <a:rPr dirty="0"/>
              <a:t> </a:t>
            </a:r>
            <a:r>
              <a:rPr dirty="0" err="1"/>
              <a:t>Allgemeinbildung</a:t>
            </a:r>
            <a:endParaRPr lang="de-DE" dirty="0"/>
          </a:p>
          <a:p>
            <a:pPr defTabSz="914377">
              <a:lnSpc>
                <a:spcPts val="3400"/>
              </a:lnSpc>
              <a:buClr>
                <a:srgbClr val="FF6600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sz="4800" dirty="0"/>
          </a:p>
          <a:p>
            <a:pPr marL="342900" indent="-342900" defTabSz="914377"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theoretische</a:t>
            </a:r>
            <a:r>
              <a:rPr dirty="0"/>
              <a:t> und </a:t>
            </a:r>
            <a:r>
              <a:rPr dirty="0" err="1"/>
              <a:t>praktische</a:t>
            </a:r>
            <a:r>
              <a:rPr dirty="0"/>
              <a:t> </a:t>
            </a:r>
            <a:r>
              <a:rPr dirty="0" err="1"/>
              <a:t>Kompetenzen</a:t>
            </a:r>
            <a:r>
              <a:rPr dirty="0"/>
              <a:t/>
            </a:r>
            <a:br>
              <a:rPr dirty="0"/>
            </a:br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Hinblick</a:t>
            </a:r>
            <a:r>
              <a:rPr dirty="0"/>
              <a:t> </a:t>
            </a:r>
            <a:r>
              <a:rPr dirty="0" smtClean="0"/>
              <a:t>auf</a:t>
            </a:r>
            <a:endParaRPr sz="4800" dirty="0"/>
          </a:p>
          <a:p>
            <a:pPr marL="522894" lvl="1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dirty="0" err="1"/>
              <a:t>berufliche</a:t>
            </a:r>
            <a:r>
              <a:rPr dirty="0"/>
              <a:t> </a:t>
            </a:r>
            <a:r>
              <a:rPr dirty="0" err="1"/>
              <a:t>Ausbildung</a:t>
            </a:r>
            <a:endParaRPr dirty="0">
              <a:solidFill>
                <a:srgbClr val="0A543E"/>
              </a:solidFill>
            </a:endParaRPr>
          </a:p>
          <a:p>
            <a:pPr marL="522894" lvl="1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dirty="0" err="1"/>
              <a:t>schulische</a:t>
            </a:r>
            <a:r>
              <a:rPr dirty="0"/>
              <a:t> </a:t>
            </a:r>
            <a:r>
              <a:rPr dirty="0" err="1"/>
              <a:t>Weiterbildung</a:t>
            </a:r>
            <a:r>
              <a:rPr dirty="0"/>
              <a:t> (</a:t>
            </a:r>
            <a:r>
              <a:rPr dirty="0" err="1"/>
              <a:t>z.B</a:t>
            </a:r>
            <a:r>
              <a:rPr dirty="0"/>
              <a:t>. FOS/BOS)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Ziele des </a:t>
            </a:r>
            <a:r>
              <a:rPr lang="de-DE" sz="2400" dirty="0">
                <a:solidFill>
                  <a:srgbClr val="0099CC"/>
                </a:solidFill>
              </a:rPr>
              <a:t>Gymnasiums</a:t>
            </a:r>
            <a:endParaRPr sz="2400" dirty="0"/>
          </a:p>
        </p:txBody>
      </p:sp>
      <p:sp>
        <p:nvSpPr>
          <p:cNvPr id="441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606191" y="6618190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  <p:sp>
        <p:nvSpPr>
          <p:cNvPr id="443" name="Textplatzhalter 3"/>
          <p:cNvSpPr txBox="1"/>
          <p:nvPr/>
        </p:nvSpPr>
        <p:spPr>
          <a:xfrm>
            <a:off x="376636" y="2033424"/>
            <a:ext cx="8389937" cy="21294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vertiefte</a:t>
            </a:r>
            <a:r>
              <a:rPr dirty="0"/>
              <a:t> </a:t>
            </a:r>
            <a:r>
              <a:rPr dirty="0" err="1"/>
              <a:t>theoretische</a:t>
            </a:r>
            <a:r>
              <a:rPr dirty="0"/>
              <a:t> </a:t>
            </a:r>
            <a:r>
              <a:rPr dirty="0" err="1"/>
              <a:t>Allgemeinbildung</a:t>
            </a:r>
            <a:endParaRPr lang="de-DE" dirty="0"/>
          </a:p>
          <a:p>
            <a:pPr defTabSz="914377">
              <a:lnSpc>
                <a:spcPts val="3400"/>
              </a:lnSpc>
              <a:buClr>
                <a:srgbClr val="0099CC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Fähigkeit</a:t>
            </a:r>
            <a:r>
              <a:rPr dirty="0"/>
              <a:t> </a:t>
            </a:r>
            <a:r>
              <a:rPr dirty="0" err="1"/>
              <a:t>wissenschaftlichen</a:t>
            </a:r>
            <a:r>
              <a:rPr dirty="0"/>
              <a:t> </a:t>
            </a:r>
            <a:r>
              <a:rPr dirty="0" err="1"/>
              <a:t>Arbeitens</a:t>
            </a:r>
            <a:endParaRPr lang="de-DE" dirty="0"/>
          </a:p>
          <a:p>
            <a:pPr defTabSz="914377">
              <a:lnSpc>
                <a:spcPts val="3400"/>
              </a:lnSpc>
              <a:buClr>
                <a:srgbClr val="0099CC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Berufs</a:t>
            </a:r>
            <a:r>
              <a:rPr dirty="0"/>
              <a:t>- und </a:t>
            </a:r>
            <a:r>
              <a:rPr dirty="0" err="1"/>
              <a:t>Studienorientierung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16B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Ziele</a:t>
            </a:r>
            <a:r>
              <a:rPr dirty="0"/>
              <a:t> der </a:t>
            </a:r>
            <a:r>
              <a:rPr lang="de-DE" sz="2400" dirty="0">
                <a:solidFill>
                  <a:srgbClr val="22316B"/>
                </a:solidFill>
              </a:rPr>
              <a:t>Wirtschaftsschule</a:t>
            </a:r>
            <a:endParaRPr sz="2400" dirty="0">
              <a:solidFill>
                <a:srgbClr val="22316B"/>
              </a:solidFill>
            </a:endParaRPr>
          </a:p>
        </p:txBody>
      </p:sp>
      <p:sp>
        <p:nvSpPr>
          <p:cNvPr id="448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  <p:sp>
        <p:nvSpPr>
          <p:cNvPr id="450" name="Textplatzhalter 3"/>
          <p:cNvSpPr txBox="1"/>
          <p:nvPr/>
        </p:nvSpPr>
        <p:spPr>
          <a:xfrm>
            <a:off x="376636" y="1775636"/>
            <a:ext cx="8389937" cy="3488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Fundierte</a:t>
            </a:r>
            <a:r>
              <a:rPr dirty="0"/>
              <a:t> </a:t>
            </a:r>
            <a:r>
              <a:rPr dirty="0" err="1"/>
              <a:t>Allgemeinbildung</a:t>
            </a:r>
            <a:endParaRPr lang="de-DE" dirty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Vermittlung</a:t>
            </a:r>
            <a:r>
              <a:rPr dirty="0"/>
              <a:t>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vertieften</a:t>
            </a:r>
            <a:r>
              <a:rPr dirty="0"/>
              <a:t> </a:t>
            </a:r>
            <a:r>
              <a:rPr dirty="0" err="1"/>
              <a:t>ökonomischen</a:t>
            </a:r>
            <a:r>
              <a:rPr dirty="0"/>
              <a:t> </a:t>
            </a:r>
            <a:r>
              <a:rPr dirty="0" err="1"/>
              <a:t>Grundbildung</a:t>
            </a:r>
            <a:endParaRPr lang="de-DE" dirty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buClr>
                <a:srgbClr val="22316B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dirty="0" err="1"/>
              <a:t>Fundierte</a:t>
            </a:r>
            <a:r>
              <a:rPr dirty="0"/>
              <a:t> und </a:t>
            </a:r>
            <a:r>
              <a:rPr dirty="0" err="1"/>
              <a:t>praxisnahe</a:t>
            </a:r>
            <a:r>
              <a:rPr dirty="0"/>
              <a:t> </a:t>
            </a:r>
            <a:r>
              <a:rPr dirty="0" err="1"/>
              <a:t>Vorbereitung</a:t>
            </a:r>
            <a:r>
              <a:rPr dirty="0"/>
              <a:t> auf </a:t>
            </a:r>
            <a:r>
              <a:rPr dirty="0" err="1"/>
              <a:t>eine</a:t>
            </a:r>
            <a:r>
              <a:rPr dirty="0"/>
              <a:t> </a:t>
            </a:r>
            <a:r>
              <a:rPr dirty="0" err="1"/>
              <a:t>Ausbildung</a:t>
            </a:r>
            <a:r>
              <a:rPr dirty="0"/>
              <a:t> in </a:t>
            </a:r>
            <a:r>
              <a:rPr dirty="0" err="1"/>
              <a:t>allen</a:t>
            </a:r>
            <a:r>
              <a:rPr dirty="0"/>
              <a:t> </a:t>
            </a:r>
            <a:r>
              <a:rPr dirty="0" err="1"/>
              <a:t>Berufsfeldern</a:t>
            </a:r>
            <a:endParaRPr lang="de-DE" dirty="0"/>
          </a:p>
          <a:p>
            <a:pPr marL="342900" indent="-342900" defTabSz="914377">
              <a:buClr>
                <a:srgbClr val="22316B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Schulische</a:t>
            </a:r>
            <a:r>
              <a:rPr dirty="0"/>
              <a:t> </a:t>
            </a:r>
            <a:r>
              <a:rPr dirty="0" err="1"/>
              <a:t>Weiterbildung</a:t>
            </a:r>
            <a:r>
              <a:rPr dirty="0"/>
              <a:t> (FOS/BOS)</a:t>
            </a:r>
            <a:endParaRPr dirty="0">
              <a:solidFill>
                <a:srgbClr val="0A543E"/>
              </a:solidFill>
            </a:endParaRPr>
          </a:p>
          <a:p>
            <a:pPr marL="251996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◼"/>
              <a:defRPr sz="2000" b="1">
                <a:solidFill>
                  <a:srgbClr val="13A87C"/>
                </a:solidFill>
              </a:defRPr>
            </a:pPr>
            <a:endParaRPr dirty="0">
              <a:solidFill>
                <a:srgbClr val="0A543E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4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" grpId="1" build="p" bldLvl="5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Erwartungen</a:t>
            </a:r>
            <a:r>
              <a:rPr dirty="0"/>
              <a:t> an der </a:t>
            </a:r>
            <a:r>
              <a:rPr lang="de-DE" sz="2400" dirty="0">
                <a:solidFill>
                  <a:srgbClr val="CC0066"/>
                </a:solidFill>
              </a:rPr>
              <a:t>Mittelschule</a:t>
            </a:r>
            <a:endParaRPr sz="2400" dirty="0"/>
          </a:p>
        </p:txBody>
      </p:sp>
      <p:sp>
        <p:nvSpPr>
          <p:cNvPr id="468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  <p:sp>
        <p:nvSpPr>
          <p:cNvPr id="470" name="Textplatzhalter 3"/>
          <p:cNvSpPr txBox="1"/>
          <p:nvPr/>
        </p:nvSpPr>
        <p:spPr>
          <a:xfrm>
            <a:off x="251927" y="293454"/>
            <a:ext cx="8761444" cy="58221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914377">
              <a:lnSpc>
                <a:spcPts val="3400"/>
              </a:lnSpc>
              <a:buClr>
                <a:srgbClr val="CC0066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 smtClean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ct val="200000"/>
              </a:lnSpc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individuell</a:t>
            </a:r>
            <a:r>
              <a:rPr dirty="0"/>
              <a:t> </a:t>
            </a:r>
            <a:r>
              <a:rPr dirty="0" err="1"/>
              <a:t>angepasstes</a:t>
            </a:r>
            <a:r>
              <a:rPr dirty="0"/>
              <a:t> </a:t>
            </a:r>
            <a:r>
              <a:rPr dirty="0" err="1" smtClean="0"/>
              <a:t>Lernvolumen</a:t>
            </a:r>
            <a:r>
              <a:rPr lang="de-DE" dirty="0" smtClean="0"/>
              <a:t> in meist </a:t>
            </a:r>
            <a:r>
              <a:rPr lang="de-DE" b="1" dirty="0" smtClean="0"/>
              <a:t>kleinen Klassen</a:t>
            </a:r>
            <a:endParaRPr b="1"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ct val="200000"/>
              </a:lnSpc>
              <a:buClr>
                <a:srgbClr val="CC0066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dirty="0" err="1" smtClean="0"/>
              <a:t>Klassenlehrerprinzip</a:t>
            </a:r>
            <a:r>
              <a:rPr lang="de-DE" dirty="0" smtClean="0"/>
              <a:t> </a:t>
            </a:r>
            <a:endParaRPr dirty="0" smtClean="0">
              <a:solidFill>
                <a:srgbClr val="0A543E"/>
              </a:solidFill>
            </a:endParaRPr>
          </a:p>
          <a:p>
            <a:pPr marL="342900" indent="-342900" defTabSz="914377"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dirty="0"/>
              <a:t>begleitetes und zunehmend selbstständiges Lernen und </a:t>
            </a:r>
            <a:r>
              <a:rPr lang="de-DE" dirty="0" smtClean="0"/>
              <a:t>Üben bei individuell angemessener Zeit</a:t>
            </a:r>
          </a:p>
          <a:p>
            <a:pPr marL="342900" indent="-342900" defTabSz="914377">
              <a:lnSpc>
                <a:spcPct val="200000"/>
              </a:lnSpc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anschauliches</a:t>
            </a:r>
            <a:r>
              <a:rPr dirty="0" smtClean="0"/>
              <a:t> </a:t>
            </a:r>
            <a:r>
              <a:rPr dirty="0" err="1" smtClean="0"/>
              <a:t>Denken</a:t>
            </a:r>
            <a:r>
              <a:rPr dirty="0" smtClean="0"/>
              <a:t> </a:t>
            </a:r>
            <a:r>
              <a:rPr dirty="0" err="1" smtClean="0"/>
              <a:t>mit</a:t>
            </a:r>
            <a:r>
              <a:rPr dirty="0" smtClean="0"/>
              <a:t> </a:t>
            </a:r>
            <a:r>
              <a:rPr dirty="0" err="1" smtClean="0"/>
              <a:t>Blick</a:t>
            </a:r>
            <a:r>
              <a:rPr dirty="0" smtClean="0"/>
              <a:t> auf </a:t>
            </a:r>
            <a:r>
              <a:rPr dirty="0" err="1" smtClean="0"/>
              <a:t>praktische</a:t>
            </a:r>
            <a:r>
              <a:rPr dirty="0" smtClean="0"/>
              <a:t> </a:t>
            </a:r>
            <a:r>
              <a:rPr dirty="0" err="1" smtClean="0"/>
              <a:t>Ausrichtung</a:t>
            </a:r>
            <a:endParaRPr dirty="0" smtClean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ct val="200000"/>
              </a:lnSpc>
              <a:spcBef>
                <a:spcPts val="600"/>
              </a:spcBef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 smtClean="0"/>
              <a:t>Entwicklung</a:t>
            </a:r>
            <a:r>
              <a:rPr dirty="0" smtClean="0"/>
              <a:t> </a:t>
            </a:r>
            <a:r>
              <a:rPr dirty="0" err="1"/>
              <a:t>kommunikativer</a:t>
            </a:r>
            <a:r>
              <a:rPr dirty="0"/>
              <a:t>, </a:t>
            </a:r>
            <a:r>
              <a:rPr dirty="0" err="1" smtClean="0"/>
              <a:t>sozialer</a:t>
            </a:r>
            <a:r>
              <a:rPr lang="de-DE" dirty="0"/>
              <a:t> </a:t>
            </a:r>
            <a:r>
              <a:rPr dirty="0" smtClean="0"/>
              <a:t>und </a:t>
            </a:r>
            <a:r>
              <a:rPr dirty="0" err="1"/>
              <a:t>persönlicher</a:t>
            </a:r>
            <a:r>
              <a:rPr dirty="0"/>
              <a:t> </a:t>
            </a:r>
            <a:r>
              <a:rPr dirty="0" err="1" smtClean="0"/>
              <a:t>Kompetenzen</a:t>
            </a:r>
            <a:endParaRPr lang="de-DE" dirty="0"/>
          </a:p>
          <a:p>
            <a:pPr marL="342900" indent="-342900" defTabSz="914377">
              <a:lnSpc>
                <a:spcPct val="200000"/>
              </a:lnSpc>
              <a:spcBef>
                <a:spcPts val="600"/>
              </a:spcBef>
              <a:buClr>
                <a:srgbClr val="CC0066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b="1" dirty="0" smtClean="0"/>
              <a:t>M-Zug</a:t>
            </a:r>
            <a:r>
              <a:rPr lang="de-DE" b="1" dirty="0" smtClean="0">
                <a:sym typeface="Wingdings" panose="05000000000000000000" pitchFamily="2" charset="2"/>
              </a:rPr>
              <a:t> </a:t>
            </a:r>
            <a:r>
              <a:rPr lang="de-DE" dirty="0" smtClean="0">
                <a:sym typeface="Wingdings" panose="05000000000000000000" pitchFamily="2" charset="2"/>
              </a:rPr>
              <a:t>   </a:t>
            </a:r>
          </a:p>
          <a:p>
            <a:pPr marL="720000" lvl="8" indent="-342900" defTabSz="914377">
              <a:spcBef>
                <a:spcPts val="600"/>
              </a:spcBef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 smtClean="0">
                <a:sym typeface="Wingdings" panose="05000000000000000000" pitchFamily="2" charset="2"/>
              </a:rPr>
              <a:t>Höheres Arbeitstempo</a:t>
            </a:r>
          </a:p>
          <a:p>
            <a:pPr marL="720000" lvl="8" indent="-342900" defTabSz="914377">
              <a:spcBef>
                <a:spcPts val="600"/>
              </a:spcBef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 smtClean="0">
                <a:sym typeface="Wingdings" panose="05000000000000000000" pitchFamily="2" charset="2"/>
              </a:rPr>
              <a:t>Vertiefung der Lerninhalte</a:t>
            </a:r>
          </a:p>
          <a:p>
            <a:pPr marL="720000" lvl="7" indent="-342900" defTabSz="914377">
              <a:spcBef>
                <a:spcPts val="600"/>
              </a:spcBef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 smtClean="0">
                <a:sym typeface="Wingdings" panose="05000000000000000000" pitchFamily="2" charset="2"/>
              </a:rPr>
              <a:t>Höhere Selbstständigkeit</a:t>
            </a:r>
          </a:p>
          <a:p>
            <a:pPr marL="720000" lvl="7" indent="-342900" defTabSz="914377">
              <a:spcBef>
                <a:spcPts val="600"/>
              </a:spcBef>
              <a:buClr>
                <a:srgbClr val="CC0066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lang="de-DE" dirty="0" smtClean="0">
                <a:sym typeface="Wingdings" panose="05000000000000000000" pitchFamily="2" charset="2"/>
              </a:rPr>
              <a:t>Völlig eigenständiger Lehrplan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4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" grpId="1" build="p" bldLvl="5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Erwartungen</a:t>
            </a:r>
            <a:r>
              <a:rPr dirty="0"/>
              <a:t> an der </a:t>
            </a:r>
            <a:r>
              <a:rPr lang="de-DE" sz="2400" dirty="0">
                <a:solidFill>
                  <a:srgbClr val="FF6600"/>
                </a:solidFill>
              </a:rPr>
              <a:t>Realschule</a:t>
            </a:r>
            <a:endParaRPr sz="2400" dirty="0"/>
          </a:p>
        </p:txBody>
      </p:sp>
      <p:sp>
        <p:nvSpPr>
          <p:cNvPr id="475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  <p:sp>
        <p:nvSpPr>
          <p:cNvPr id="477" name="Textplatzhalter 3"/>
          <p:cNvSpPr txBox="1"/>
          <p:nvPr/>
        </p:nvSpPr>
        <p:spPr>
          <a:xfrm>
            <a:off x="417356" y="1052512"/>
            <a:ext cx="8389937" cy="52322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Interesse</a:t>
            </a:r>
            <a:r>
              <a:rPr dirty="0"/>
              <a:t> an </a:t>
            </a:r>
            <a:r>
              <a:rPr dirty="0" err="1"/>
              <a:t>Theorie</a:t>
            </a:r>
            <a:r>
              <a:rPr dirty="0"/>
              <a:t> und </a:t>
            </a:r>
            <a:r>
              <a:rPr dirty="0" err="1"/>
              <a:t>deren</a:t>
            </a:r>
            <a:r>
              <a:rPr dirty="0"/>
              <a:t> </a:t>
            </a:r>
            <a:r>
              <a:rPr dirty="0" err="1"/>
              <a:t>praktischer</a:t>
            </a:r>
            <a:r>
              <a:rPr dirty="0"/>
              <a:t> </a:t>
            </a:r>
            <a:r>
              <a:rPr dirty="0" err="1"/>
              <a:t>Umsetzung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erhöhtes</a:t>
            </a:r>
            <a:r>
              <a:rPr dirty="0"/>
              <a:t> </a:t>
            </a:r>
            <a:r>
              <a:rPr dirty="0" err="1"/>
              <a:t>Lernvolumen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dirty="0" err="1"/>
              <a:t>Fachlehrerprinzip</a:t>
            </a:r>
            <a:r>
              <a:rPr dirty="0"/>
              <a:t>:</a:t>
            </a:r>
            <a:br>
              <a:rPr dirty="0"/>
            </a:br>
            <a:r>
              <a:rPr b="0" dirty="0" err="1"/>
              <a:t>erhöhtes</a:t>
            </a:r>
            <a:r>
              <a:rPr b="0" dirty="0"/>
              <a:t> </a:t>
            </a:r>
            <a:r>
              <a:rPr b="0" dirty="0" err="1"/>
              <a:t>Lerntempo</a:t>
            </a:r>
            <a:r>
              <a:rPr b="0" dirty="0"/>
              <a:t> </a:t>
            </a:r>
            <a:r>
              <a:rPr b="0" dirty="0" err="1"/>
              <a:t>unter</a:t>
            </a:r>
            <a:r>
              <a:rPr b="0" dirty="0"/>
              <a:t> </a:t>
            </a:r>
            <a:r>
              <a:rPr b="0" dirty="0" err="1"/>
              <a:t>Berücksichtigung</a:t>
            </a:r>
            <a:r>
              <a:rPr b="0" dirty="0"/>
              <a:t> </a:t>
            </a:r>
            <a:r>
              <a:rPr b="0" dirty="0" err="1"/>
              <a:t>individueller</a:t>
            </a:r>
            <a:r>
              <a:rPr b="0" dirty="0"/>
              <a:t> </a:t>
            </a:r>
            <a:r>
              <a:rPr b="0" dirty="0" err="1"/>
              <a:t>Fähigkeiten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Hinführung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abstraktem</a:t>
            </a:r>
            <a:r>
              <a:rPr dirty="0"/>
              <a:t> </a:t>
            </a:r>
            <a:r>
              <a:rPr dirty="0" err="1"/>
              <a:t>Denken</a:t>
            </a:r>
            <a:r>
              <a:rPr dirty="0"/>
              <a:t> auf Basis </a:t>
            </a:r>
            <a:r>
              <a:rPr dirty="0" err="1"/>
              <a:t>anschaulichen</a:t>
            </a:r>
            <a:r>
              <a:rPr dirty="0"/>
              <a:t> </a:t>
            </a:r>
            <a:r>
              <a:rPr dirty="0" err="1"/>
              <a:t>Denkens</a:t>
            </a:r>
            <a:r>
              <a:rPr dirty="0"/>
              <a:t> 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zunehmend</a:t>
            </a:r>
            <a:r>
              <a:rPr dirty="0"/>
              <a:t> </a:t>
            </a:r>
            <a:r>
              <a:rPr dirty="0" err="1"/>
              <a:t>selbstständiges</a:t>
            </a:r>
            <a:r>
              <a:rPr dirty="0"/>
              <a:t> </a:t>
            </a:r>
            <a:r>
              <a:rPr dirty="0" err="1"/>
              <a:t>Lernen</a:t>
            </a:r>
            <a:r>
              <a:rPr dirty="0"/>
              <a:t> und </a:t>
            </a:r>
            <a:r>
              <a:rPr dirty="0" err="1"/>
              <a:t>Üben</a:t>
            </a:r>
            <a:endParaRPr dirty="0">
              <a:solidFill>
                <a:srgbClr val="0A543E"/>
              </a:solidFill>
            </a:endParaRPr>
          </a:p>
          <a:p>
            <a:pPr defTabSz="914377">
              <a:lnSpc>
                <a:spcPts val="3400"/>
              </a:lnSpc>
              <a:buClr>
                <a:srgbClr val="FF6600"/>
              </a:buClr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FF6600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Entwicklung</a:t>
            </a:r>
            <a:r>
              <a:rPr dirty="0"/>
              <a:t> von </a:t>
            </a:r>
            <a:r>
              <a:rPr dirty="0" err="1"/>
              <a:t>Kompetenzen</a:t>
            </a:r>
            <a:r>
              <a:rPr dirty="0"/>
              <a:t> in</a:t>
            </a:r>
            <a:br>
              <a:rPr dirty="0"/>
            </a:br>
            <a:r>
              <a:rPr dirty="0" err="1"/>
              <a:t>Informations</a:t>
            </a:r>
            <a:r>
              <a:rPr dirty="0"/>
              <a:t>- und </a:t>
            </a:r>
            <a:r>
              <a:rPr dirty="0" err="1"/>
              <a:t>Kommunikations</a:t>
            </a:r>
            <a:r>
              <a:rPr dirty="0"/>
              <a:t>-</a:t>
            </a:r>
            <a:br>
              <a:rPr dirty="0"/>
            </a:br>
            <a:r>
              <a:rPr dirty="0" err="1"/>
              <a:t>techniken</a:t>
            </a:r>
            <a:r>
              <a:rPr i="1" dirty="0"/>
              <a:t/>
            </a:r>
            <a:br>
              <a:rPr i="1" dirty="0"/>
            </a:br>
            <a:endParaRPr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" grpId="1" build="p" bldLvl="5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>
            <a:alpha val="1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Erwartungen</a:t>
            </a:r>
            <a:r>
              <a:rPr dirty="0"/>
              <a:t> am </a:t>
            </a:r>
            <a:r>
              <a:rPr lang="de-DE" sz="2400" dirty="0">
                <a:solidFill>
                  <a:srgbClr val="0099CC"/>
                </a:solidFill>
              </a:rPr>
              <a:t>Gymnasium</a:t>
            </a:r>
            <a:endParaRPr sz="2400" dirty="0"/>
          </a:p>
        </p:txBody>
      </p:sp>
      <p:sp>
        <p:nvSpPr>
          <p:cNvPr id="482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  <p:sp>
        <p:nvSpPr>
          <p:cNvPr id="484" name="Textplatzhalter 3"/>
          <p:cNvSpPr txBox="1"/>
          <p:nvPr/>
        </p:nvSpPr>
        <p:spPr>
          <a:xfrm>
            <a:off x="292591" y="1379771"/>
            <a:ext cx="8389937" cy="4052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breites</a:t>
            </a:r>
            <a:r>
              <a:rPr dirty="0"/>
              <a:t> </a:t>
            </a:r>
            <a:r>
              <a:rPr dirty="0" err="1"/>
              <a:t>theoretisches</a:t>
            </a:r>
            <a:r>
              <a:rPr dirty="0"/>
              <a:t> </a:t>
            </a:r>
            <a:r>
              <a:rPr dirty="0" err="1"/>
              <a:t>Interesse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hohes</a:t>
            </a:r>
            <a:r>
              <a:rPr dirty="0"/>
              <a:t> </a:t>
            </a:r>
            <a:r>
              <a:rPr dirty="0" err="1"/>
              <a:t>Lernvolumen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dirty="0" err="1"/>
              <a:t>Fachlehrerprinzip</a:t>
            </a:r>
            <a:r>
              <a:rPr dirty="0"/>
              <a:t>:</a:t>
            </a:r>
            <a:br>
              <a:rPr dirty="0"/>
            </a:br>
            <a:r>
              <a:rPr b="0" dirty="0" err="1"/>
              <a:t>hohes</a:t>
            </a:r>
            <a:r>
              <a:rPr b="0" dirty="0"/>
              <a:t> </a:t>
            </a:r>
            <a:r>
              <a:rPr b="0" dirty="0" err="1"/>
              <a:t>Lerntempo</a:t>
            </a:r>
            <a:r>
              <a:rPr b="0" dirty="0"/>
              <a:t> </a:t>
            </a:r>
            <a:r>
              <a:rPr b="0" dirty="0" err="1"/>
              <a:t>mit</a:t>
            </a:r>
            <a:r>
              <a:rPr b="0" dirty="0"/>
              <a:t> </a:t>
            </a:r>
            <a:r>
              <a:rPr b="0" dirty="0" err="1"/>
              <a:t>individuellen</a:t>
            </a:r>
            <a:r>
              <a:rPr b="0" dirty="0"/>
              <a:t> </a:t>
            </a:r>
            <a:r>
              <a:rPr b="0" dirty="0" err="1"/>
              <a:t>Förderungsmöglichkeiten</a:t>
            </a:r>
            <a:endParaRPr dirty="0">
              <a:solidFill>
                <a:srgbClr val="0A543E"/>
              </a:solidFill>
            </a:endParaRPr>
          </a:p>
          <a:p>
            <a:pPr defTabSz="914377">
              <a:lnSpc>
                <a:spcPts val="3400"/>
              </a:lnSpc>
              <a:buClr>
                <a:srgbClr val="0099CC"/>
              </a:buClr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zunehmend</a:t>
            </a:r>
            <a:r>
              <a:rPr dirty="0"/>
              <a:t> </a:t>
            </a:r>
            <a:r>
              <a:rPr dirty="0" err="1"/>
              <a:t>abstraktes</a:t>
            </a:r>
            <a:r>
              <a:rPr dirty="0"/>
              <a:t> </a:t>
            </a:r>
            <a:r>
              <a:rPr dirty="0" err="1"/>
              <a:t>Denken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spcAft>
                <a:spcPts val="600"/>
              </a:spcAft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zunehmend</a:t>
            </a:r>
            <a:r>
              <a:rPr dirty="0"/>
              <a:t> </a:t>
            </a:r>
            <a:r>
              <a:rPr dirty="0" err="1"/>
              <a:t>selbstständiges</a:t>
            </a:r>
            <a:r>
              <a:rPr dirty="0"/>
              <a:t> </a:t>
            </a:r>
            <a:r>
              <a:rPr dirty="0" err="1"/>
              <a:t>Lernen</a:t>
            </a:r>
            <a:r>
              <a:rPr dirty="0"/>
              <a:t>, </a:t>
            </a:r>
            <a:r>
              <a:rPr dirty="0" err="1"/>
              <a:t>Üben</a:t>
            </a:r>
            <a:r>
              <a:rPr dirty="0"/>
              <a:t> und </a:t>
            </a:r>
            <a:r>
              <a:rPr dirty="0" err="1"/>
              <a:t>Vertiefen</a:t>
            </a: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buClr>
                <a:srgbClr val="0099CC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erhöhtes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 in der </a:t>
            </a:r>
            <a:r>
              <a:rPr dirty="0" err="1"/>
              <a:t>ersten</a:t>
            </a:r>
            <a:r>
              <a:rPr dirty="0"/>
              <a:t> </a:t>
            </a:r>
            <a:r>
              <a:rPr dirty="0" err="1"/>
              <a:t>Fremdsprache</a:t>
            </a:r>
            <a:r>
              <a:rPr dirty="0"/>
              <a:t/>
            </a:r>
            <a:br>
              <a:rPr dirty="0"/>
            </a:br>
            <a:r>
              <a:rPr dirty="0"/>
              <a:t>und </a:t>
            </a:r>
            <a:r>
              <a:rPr dirty="0" err="1"/>
              <a:t>Erlernen</a:t>
            </a:r>
            <a:r>
              <a:rPr dirty="0"/>
              <a:t>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zweiten</a:t>
            </a:r>
            <a:r>
              <a:rPr dirty="0"/>
              <a:t> </a:t>
            </a:r>
            <a:r>
              <a:rPr dirty="0" err="1"/>
              <a:t>Fremdsprache</a:t>
            </a:r>
            <a:r>
              <a:rPr dirty="0"/>
              <a:t/>
            </a:r>
            <a:br>
              <a:rPr dirty="0"/>
            </a:b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4" grpId="1" build="p" bldLvl="5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16B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Erwartungen</a:t>
            </a:r>
            <a:r>
              <a:rPr dirty="0"/>
              <a:t> an der </a:t>
            </a:r>
            <a:r>
              <a:rPr lang="de-DE" sz="2400" dirty="0">
                <a:solidFill>
                  <a:srgbClr val="22316B"/>
                </a:solidFill>
              </a:rPr>
              <a:t>Wirtschaftsschule</a:t>
            </a:r>
            <a:endParaRPr sz="2400" dirty="0"/>
          </a:p>
        </p:txBody>
      </p:sp>
      <p:sp>
        <p:nvSpPr>
          <p:cNvPr id="489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  <p:sp>
        <p:nvSpPr>
          <p:cNvPr id="491" name="Textplatzhalter 3"/>
          <p:cNvSpPr txBox="1"/>
          <p:nvPr/>
        </p:nvSpPr>
        <p:spPr>
          <a:xfrm>
            <a:off x="395288" y="1562651"/>
            <a:ext cx="8389937" cy="41036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8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Zunehmend</a:t>
            </a:r>
            <a:r>
              <a:rPr dirty="0"/>
              <a:t> </a:t>
            </a:r>
            <a:r>
              <a:rPr dirty="0" err="1"/>
              <a:t>selbstständiges</a:t>
            </a:r>
            <a:r>
              <a:rPr dirty="0"/>
              <a:t> </a:t>
            </a:r>
            <a:r>
              <a:rPr dirty="0" err="1"/>
              <a:t>Lernen</a:t>
            </a:r>
            <a:r>
              <a:rPr dirty="0"/>
              <a:t> </a:t>
            </a:r>
            <a:r>
              <a:rPr dirty="0" err="1"/>
              <a:t>mit</a:t>
            </a:r>
            <a:r>
              <a:rPr dirty="0"/>
              <a:t> </a:t>
            </a:r>
            <a:r>
              <a:rPr dirty="0" err="1"/>
              <a:t>hohem</a:t>
            </a:r>
            <a:r>
              <a:rPr dirty="0"/>
              <a:t> </a:t>
            </a:r>
            <a:r>
              <a:rPr dirty="0" err="1"/>
              <a:t>Praxisbezug</a:t>
            </a:r>
            <a:r>
              <a:rPr dirty="0"/>
              <a:t>:</a:t>
            </a:r>
            <a:endParaRPr dirty="0">
              <a:solidFill>
                <a:srgbClr val="0A543E"/>
              </a:solidFill>
            </a:endParaRPr>
          </a:p>
          <a:p>
            <a:pPr marL="522894" lvl="1" indent="-342900" defTabSz="914377">
              <a:lnSpc>
                <a:spcPts val="3400"/>
              </a:lnSpc>
              <a:spcBef>
                <a:spcPts val="600"/>
              </a:spcBef>
              <a:buClr>
                <a:srgbClr val="22316B"/>
              </a:buClr>
              <a:buSzPct val="108000"/>
              <a:buFont typeface="Wingdings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dirty="0" err="1"/>
              <a:t>Theoretische</a:t>
            </a:r>
            <a:r>
              <a:rPr dirty="0"/>
              <a:t> </a:t>
            </a:r>
            <a:r>
              <a:rPr dirty="0" err="1"/>
              <a:t>Inhalte</a:t>
            </a:r>
            <a:r>
              <a:rPr dirty="0"/>
              <a:t> </a:t>
            </a:r>
            <a:r>
              <a:rPr dirty="0" err="1"/>
              <a:t>werden</a:t>
            </a:r>
            <a:r>
              <a:rPr dirty="0"/>
              <a:t> in </a:t>
            </a:r>
            <a:r>
              <a:rPr dirty="0" err="1"/>
              <a:t>praktisch</a:t>
            </a:r>
            <a:r>
              <a:rPr dirty="0"/>
              <a:t> </a:t>
            </a:r>
            <a:r>
              <a:rPr dirty="0" err="1"/>
              <a:t>orientierten</a:t>
            </a:r>
            <a:r>
              <a:rPr dirty="0"/>
              <a:t> </a:t>
            </a:r>
            <a:r>
              <a:rPr dirty="0" err="1"/>
              <a:t>Fächern</a:t>
            </a:r>
            <a:endParaRPr lang="de-DE" dirty="0"/>
          </a:p>
          <a:p>
            <a:pPr marL="179994" lvl="1" indent="0" defTabSz="914377">
              <a:buClr>
                <a:srgbClr val="22316B"/>
              </a:buClr>
              <a:buSzPct val="108000"/>
              <a:defRPr sz="2000">
                <a:solidFill>
                  <a:srgbClr val="000000"/>
                </a:solidFill>
              </a:defRPr>
            </a:pPr>
            <a:r>
              <a:rPr lang="de-DE" dirty="0"/>
              <a:t>    </a:t>
            </a:r>
            <a:r>
              <a:rPr dirty="0"/>
              <a:t> </a:t>
            </a:r>
            <a:r>
              <a:rPr dirty="0" err="1"/>
              <a:t>angewendet</a:t>
            </a:r>
            <a:r>
              <a:rPr dirty="0"/>
              <a:t> (</a:t>
            </a:r>
            <a:r>
              <a:rPr dirty="0" err="1"/>
              <a:t>Übungsunternehmen</a:t>
            </a:r>
            <a:r>
              <a:rPr dirty="0"/>
              <a:t>, BSK, </a:t>
            </a:r>
            <a:r>
              <a:rPr dirty="0" err="1"/>
              <a:t>Informationsverarbeitung</a:t>
            </a:r>
            <a:r>
              <a:rPr dirty="0"/>
              <a:t>)</a:t>
            </a:r>
            <a:endParaRPr dirty="0">
              <a:solidFill>
                <a:srgbClr val="0A543E"/>
              </a:solidFill>
            </a:endParaRPr>
          </a:p>
          <a:p>
            <a:pPr marL="522894" lvl="1" indent="-342900" defTabSz="914377">
              <a:lnSpc>
                <a:spcPts val="3400"/>
              </a:lnSpc>
              <a:spcBef>
                <a:spcPts val="600"/>
              </a:spcBef>
              <a:buClr>
                <a:srgbClr val="22316B"/>
              </a:buClr>
              <a:buSzPct val="108000"/>
              <a:buFont typeface="Wingdings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dirty="0" err="1"/>
              <a:t>Berufsorientierung</a:t>
            </a:r>
            <a:r>
              <a:rPr dirty="0"/>
              <a:t> und </a:t>
            </a:r>
            <a:r>
              <a:rPr dirty="0" err="1"/>
              <a:t>Beruflichkeit</a:t>
            </a:r>
            <a:endParaRPr dirty="0"/>
          </a:p>
          <a:p>
            <a:pPr marL="342900" lvl="1" indent="-342900" defTabSz="914377">
              <a:lnSpc>
                <a:spcPts val="3400"/>
              </a:lnSpc>
              <a:buClr>
                <a:srgbClr val="22316B"/>
              </a:buClr>
              <a:buSzPct val="108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/>
          </a:p>
          <a:p>
            <a:pPr marL="342900" indent="-342900" defTabSz="914377">
              <a:lnSpc>
                <a:spcPts val="3400"/>
              </a:lnSpc>
              <a:spcAft>
                <a:spcPts val="600"/>
              </a:spcAft>
              <a:buClr>
                <a:srgbClr val="22316B"/>
              </a:buClr>
              <a:buSzPct val="108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Höheres</a:t>
            </a:r>
            <a:r>
              <a:rPr dirty="0"/>
              <a:t> </a:t>
            </a:r>
            <a:r>
              <a:rPr dirty="0" err="1"/>
              <a:t>Lernvolumen</a:t>
            </a:r>
            <a:r>
              <a:rPr dirty="0"/>
              <a:t> in </a:t>
            </a:r>
            <a:r>
              <a:rPr dirty="0" err="1"/>
              <a:t>ökonomischen</a:t>
            </a:r>
            <a:r>
              <a:rPr dirty="0"/>
              <a:t> und </a:t>
            </a:r>
            <a:r>
              <a:rPr dirty="0" err="1"/>
              <a:t>digitalen</a:t>
            </a:r>
            <a:r>
              <a:rPr dirty="0"/>
              <a:t> </a:t>
            </a:r>
            <a:r>
              <a:rPr dirty="0" err="1" smtClean="0"/>
              <a:t>Bereichen</a:t>
            </a:r>
            <a:endParaRPr lang="de-DE" dirty="0" smtClean="0"/>
          </a:p>
          <a:p>
            <a:pPr marL="342900" indent="-342900" defTabSz="914377">
              <a:lnSpc>
                <a:spcPts val="3400"/>
              </a:lnSpc>
              <a:spcAft>
                <a:spcPts val="600"/>
              </a:spcAft>
              <a:buClr>
                <a:srgbClr val="22316B"/>
              </a:buClr>
              <a:buSzPct val="108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dirty="0" smtClean="0"/>
              <a:t>Fachlehrerprinzip</a:t>
            </a:r>
            <a:endParaRPr dirty="0"/>
          </a:p>
          <a:p>
            <a:pPr defTabSz="914377">
              <a:lnSpc>
                <a:spcPts val="3400"/>
              </a:lnSpc>
              <a:defRPr sz="2000">
                <a:solidFill>
                  <a:srgbClr val="0A543E"/>
                </a:solidFill>
              </a:defRPr>
            </a:pPr>
            <a:r>
              <a:rPr dirty="0" smtClean="0"/>
              <a:t/>
            </a:r>
            <a:br>
              <a:rPr dirty="0" smtClean="0"/>
            </a:b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66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itel 1"/>
          <p:cNvSpPr txBox="1">
            <a:spLocks noGrp="1"/>
          </p:cNvSpPr>
          <p:nvPr>
            <p:ph type="title"/>
          </p:nvPr>
        </p:nvSpPr>
        <p:spPr>
          <a:xfrm>
            <a:off x="395287" y="0"/>
            <a:ext cx="6859483" cy="10344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dirty="0" err="1"/>
              <a:t>Zweige</a:t>
            </a:r>
            <a:r>
              <a:rPr dirty="0"/>
              <a:t> und </a:t>
            </a:r>
            <a:r>
              <a:rPr dirty="0" err="1"/>
              <a:t>Ausbildungsrichtungen</a:t>
            </a:r>
            <a:r>
              <a:rPr dirty="0"/>
              <a:t/>
            </a:r>
            <a:br>
              <a:rPr dirty="0"/>
            </a:br>
            <a:r>
              <a:rPr dirty="0"/>
              <a:t>an der </a:t>
            </a:r>
            <a:r>
              <a:rPr lang="de-DE" sz="2400" dirty="0">
                <a:solidFill>
                  <a:srgbClr val="CC0066"/>
                </a:solidFill>
              </a:rPr>
              <a:t>Mittelschule</a:t>
            </a:r>
            <a:endParaRPr sz="2400" dirty="0"/>
          </a:p>
        </p:txBody>
      </p:sp>
      <p:sp>
        <p:nvSpPr>
          <p:cNvPr id="509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pic>
        <p:nvPicPr>
          <p:cNvPr id="511" name="Grafik 6" descr="Grafik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9227" y="1613185"/>
            <a:ext cx="7577976" cy="4031779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Rechteck 2"/>
          <p:cNvSpPr/>
          <p:nvPr/>
        </p:nvSpPr>
        <p:spPr>
          <a:xfrm rot="20294305">
            <a:off x="6090647" y="4291258"/>
            <a:ext cx="2776041" cy="429675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5600" tIns="75600" rIns="75600" bIns="75600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dirty="0" smtClean="0"/>
              <a:t>M – Zug ab der 7. Klasse</a:t>
            </a:r>
            <a:endParaRPr kumimoji="0" lang="de-DE" sz="1800" b="0" i="0" u="none" strike="noStrike" cap="none" spc="0" normalizeH="0" baseline="0" dirty="0">
              <a:ln>
                <a:noFill/>
              </a:ln>
              <a:solidFill>
                <a:schemeClr val="accent1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dirty="0" err="1"/>
              <a:t>Zweige</a:t>
            </a:r>
            <a:r>
              <a:rPr dirty="0"/>
              <a:t> und </a:t>
            </a:r>
            <a:r>
              <a:rPr dirty="0" err="1"/>
              <a:t>Ausbildungsrichtungen</a:t>
            </a:r>
            <a:r>
              <a:rPr dirty="0"/>
              <a:t/>
            </a:r>
            <a:br>
              <a:rPr dirty="0"/>
            </a:br>
            <a:r>
              <a:rPr dirty="0"/>
              <a:t>an der </a:t>
            </a:r>
            <a:r>
              <a:rPr lang="de-DE" sz="2400" dirty="0">
                <a:solidFill>
                  <a:srgbClr val="FF6600"/>
                </a:solidFill>
              </a:rPr>
              <a:t>Realschule</a:t>
            </a:r>
            <a:endParaRPr sz="2400" dirty="0"/>
          </a:p>
        </p:txBody>
      </p:sp>
      <p:sp>
        <p:nvSpPr>
          <p:cNvPr id="516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pic>
        <p:nvPicPr>
          <p:cNvPr id="518" name="Grafik 5" descr="Grafik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3014" y="1196751"/>
            <a:ext cx="8389937" cy="37269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>
            <a:alpha val="1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5" name="Grafik 6" descr="Grafik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5288" y="1236323"/>
            <a:ext cx="7250479" cy="4424926"/>
          </a:xfrm>
          <a:prstGeom prst="rect">
            <a:avLst/>
          </a:prstGeom>
          <a:ln w="12700">
            <a:miter lim="400000"/>
          </a:ln>
        </p:spPr>
      </p:pic>
      <p:sp>
        <p:nvSpPr>
          <p:cNvPr id="522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dirty="0" err="1"/>
              <a:t>Zweige</a:t>
            </a:r>
            <a:r>
              <a:rPr dirty="0"/>
              <a:t> und </a:t>
            </a:r>
            <a:r>
              <a:rPr dirty="0" err="1"/>
              <a:t>Ausbildungsrichtungen</a:t>
            </a:r>
            <a:r>
              <a:rPr dirty="0"/>
              <a:t/>
            </a:r>
            <a:br>
              <a:rPr dirty="0"/>
            </a:br>
            <a:r>
              <a:rPr dirty="0"/>
              <a:t>am </a:t>
            </a:r>
            <a:r>
              <a:rPr lang="de-DE" sz="2400" dirty="0">
                <a:solidFill>
                  <a:srgbClr val="0099CC"/>
                </a:solidFill>
              </a:rPr>
              <a:t>Gymnasium</a:t>
            </a:r>
            <a:endParaRPr sz="2400" dirty="0"/>
          </a:p>
        </p:txBody>
      </p:sp>
      <p:sp>
        <p:nvSpPr>
          <p:cNvPr id="523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16B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dirty="0" err="1"/>
              <a:t>Keine</a:t>
            </a:r>
            <a:r>
              <a:rPr dirty="0"/>
              <a:t> </a:t>
            </a:r>
            <a:r>
              <a:rPr dirty="0" err="1"/>
              <a:t>Zweige</a:t>
            </a:r>
            <a:r>
              <a:rPr dirty="0"/>
              <a:t> und </a:t>
            </a:r>
            <a:r>
              <a:rPr dirty="0" err="1"/>
              <a:t>Ausbildungsrichtungen</a:t>
            </a:r>
            <a:r>
              <a:rPr dirty="0"/>
              <a:t/>
            </a:r>
            <a:br>
              <a:rPr dirty="0"/>
            </a:br>
            <a:r>
              <a:rPr dirty="0"/>
              <a:t>an der </a:t>
            </a:r>
            <a:r>
              <a:rPr lang="de-DE" sz="2400" dirty="0">
                <a:solidFill>
                  <a:srgbClr val="22316B"/>
                </a:solidFill>
              </a:rPr>
              <a:t>Wirtschaftsschule</a:t>
            </a:r>
            <a:endParaRPr sz="2400" dirty="0"/>
          </a:p>
        </p:txBody>
      </p:sp>
      <p:sp>
        <p:nvSpPr>
          <p:cNvPr id="530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19</a:t>
            </a:fld>
            <a:endParaRPr/>
          </a:p>
        </p:txBody>
      </p:sp>
      <p:sp>
        <p:nvSpPr>
          <p:cNvPr id="532" name="Textplatzhalter 3"/>
          <p:cNvSpPr txBox="1"/>
          <p:nvPr/>
        </p:nvSpPr>
        <p:spPr>
          <a:xfrm>
            <a:off x="395288" y="1052512"/>
            <a:ext cx="8389937" cy="91050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defTabSz="914377">
              <a:lnSpc>
                <a:spcPts val="3400"/>
              </a:lnSpc>
              <a:defRPr sz="2000" b="1">
                <a:solidFill>
                  <a:srgbClr val="13A87C"/>
                </a:solidFill>
              </a:defRPr>
            </a:pPr>
            <a:endParaRPr lang="de-DE" dirty="0" smtClean="0"/>
          </a:p>
          <a:p>
            <a:pPr defTabSz="914377">
              <a:lnSpc>
                <a:spcPts val="3400"/>
              </a:lnSpc>
              <a:defRPr sz="2000" b="1">
                <a:solidFill>
                  <a:srgbClr val="13A87C"/>
                </a:solidFill>
              </a:defRPr>
            </a:pPr>
            <a:r>
              <a:rPr dirty="0" err="1" smtClean="0"/>
              <a:t>Besondere</a:t>
            </a:r>
            <a:r>
              <a:rPr dirty="0" smtClean="0"/>
              <a:t> </a:t>
            </a:r>
            <a:r>
              <a:rPr dirty="0"/>
              <a:t>Rolle der </a:t>
            </a:r>
            <a:r>
              <a:rPr dirty="0">
                <a:solidFill>
                  <a:srgbClr val="22316B"/>
                </a:solidFill>
              </a:rPr>
              <a:t>WS</a:t>
            </a:r>
            <a:r>
              <a:rPr dirty="0"/>
              <a:t> </a:t>
            </a:r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durchlässigen</a:t>
            </a:r>
            <a:r>
              <a:rPr dirty="0"/>
              <a:t> </a:t>
            </a:r>
            <a:r>
              <a:rPr dirty="0" err="1"/>
              <a:t>Schulsystem</a:t>
            </a:r>
            <a:r>
              <a:rPr dirty="0"/>
              <a:t> </a:t>
            </a:r>
            <a:r>
              <a:rPr dirty="0" err="1"/>
              <a:t>Bayerns</a:t>
            </a:r>
            <a:r>
              <a:rPr dirty="0"/>
              <a:t>:</a:t>
            </a: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Vierjährige</a:t>
            </a:r>
            <a:r>
              <a:rPr dirty="0"/>
              <a:t> </a:t>
            </a:r>
            <a:r>
              <a:rPr dirty="0" err="1"/>
              <a:t>Wirtschaftsschule</a:t>
            </a:r>
            <a:r>
              <a:rPr dirty="0"/>
              <a:t> (7. </a:t>
            </a:r>
            <a:r>
              <a:rPr dirty="0" err="1"/>
              <a:t>bis</a:t>
            </a:r>
            <a:r>
              <a:rPr dirty="0"/>
              <a:t> 10. </a:t>
            </a:r>
            <a:r>
              <a:rPr dirty="0" err="1"/>
              <a:t>Jgst</a:t>
            </a:r>
            <a:r>
              <a:rPr dirty="0" smtClean="0"/>
              <a:t>.)</a:t>
            </a:r>
            <a:endParaRPr lang="de-DE" dirty="0" smtClean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Dreijährige</a:t>
            </a:r>
            <a:r>
              <a:rPr dirty="0"/>
              <a:t> </a:t>
            </a:r>
            <a:r>
              <a:rPr dirty="0" err="1"/>
              <a:t>Wirtschaftsschule</a:t>
            </a:r>
            <a:r>
              <a:rPr dirty="0"/>
              <a:t> (8. </a:t>
            </a:r>
            <a:r>
              <a:rPr dirty="0" err="1"/>
              <a:t>bis</a:t>
            </a:r>
            <a:r>
              <a:rPr dirty="0"/>
              <a:t> 10. </a:t>
            </a:r>
            <a:r>
              <a:rPr dirty="0" err="1"/>
              <a:t>Jgst</a:t>
            </a:r>
            <a:r>
              <a:rPr dirty="0" smtClean="0"/>
              <a:t>.)</a:t>
            </a:r>
            <a:endParaRPr lang="de-DE" dirty="0" smtClean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err="1"/>
              <a:t>Zweijährige</a:t>
            </a:r>
            <a:r>
              <a:rPr dirty="0"/>
              <a:t> </a:t>
            </a:r>
            <a:r>
              <a:rPr dirty="0" err="1"/>
              <a:t>Wirtschaftsschule</a:t>
            </a:r>
            <a:r>
              <a:rPr dirty="0"/>
              <a:t> (10. </a:t>
            </a:r>
            <a:r>
              <a:rPr dirty="0" err="1"/>
              <a:t>bis</a:t>
            </a:r>
            <a:r>
              <a:rPr dirty="0"/>
              <a:t> 11. </a:t>
            </a:r>
            <a:r>
              <a:rPr dirty="0" err="1"/>
              <a:t>Jgst</a:t>
            </a:r>
            <a:r>
              <a:rPr dirty="0" smtClean="0"/>
              <a:t>.)</a:t>
            </a:r>
            <a:endParaRPr lang="de-DE" dirty="0" smtClean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lang="de-DE" dirty="0" smtClean="0"/>
              <a:t>An manchen privaten WS ist ein </a:t>
            </a:r>
            <a:r>
              <a:rPr lang="de-DE" dirty="0" err="1" smtClean="0"/>
              <a:t>Entritt</a:t>
            </a:r>
            <a:r>
              <a:rPr lang="de-DE" dirty="0" smtClean="0"/>
              <a:t> in die 6. Klasse möglich</a:t>
            </a:r>
            <a:r>
              <a:rPr b="0" dirty="0" smtClean="0"/>
              <a:t>., </a:t>
            </a:r>
            <a:endParaRPr lang="de-DE" b="0" dirty="0" smtClean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 b="1">
                <a:solidFill>
                  <a:srgbClr val="000000"/>
                </a:solidFill>
              </a:defRPr>
            </a:pPr>
            <a:r>
              <a:rPr b="0" dirty="0" smtClean="0"/>
              <a:t>z</a:t>
            </a:r>
            <a:r>
              <a:rPr b="0" dirty="0"/>
              <a:t>. B. Private WS </a:t>
            </a:r>
            <a:r>
              <a:rPr b="0" dirty="0" err="1"/>
              <a:t>Kalscheuer</a:t>
            </a:r>
            <a:r>
              <a:rPr b="0" dirty="0"/>
              <a:t> Rosenheim und </a:t>
            </a:r>
            <a:r>
              <a:rPr b="0" dirty="0" err="1"/>
              <a:t>Pasold-Weißauer</a:t>
            </a:r>
            <a:r>
              <a:rPr b="0" dirty="0"/>
              <a:t> </a:t>
            </a:r>
            <a:r>
              <a:rPr b="0" dirty="0" err="1"/>
              <a:t>Holzkirchen</a:t>
            </a:r>
            <a:endParaRPr b="0" dirty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b="0" dirty="0"/>
          </a:p>
          <a:p>
            <a:pPr defTabSz="914377">
              <a:spcAft>
                <a:spcPts val="600"/>
              </a:spcAft>
              <a:buClr>
                <a:srgbClr val="22316B"/>
              </a:buClr>
              <a:defRPr sz="2000" b="1">
                <a:solidFill>
                  <a:srgbClr val="13A87C"/>
                </a:solidFill>
              </a:defRPr>
            </a:pPr>
            <a:endParaRPr lang="de-DE" dirty="0" smtClean="0"/>
          </a:p>
          <a:p>
            <a:pPr marL="342900" indent="-342900" defTabSz="914377">
              <a:lnSpc>
                <a:spcPts val="3400"/>
              </a:lnSpc>
              <a:buClr>
                <a:srgbClr val="22316B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 smtClean="0"/>
              <a:t>.</a:t>
            </a:r>
            <a:endParaRPr dirty="0">
              <a:solidFill>
                <a:srgbClr val="0A543E"/>
              </a:solidFill>
            </a:endParaRPr>
          </a:p>
          <a:p>
            <a:pPr marL="251996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◼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defTabSz="914377">
              <a:lnSpc>
                <a:spcPts val="3400"/>
              </a:lnSpc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251996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◼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defTabSz="914377">
              <a:lnSpc>
                <a:spcPts val="3400"/>
              </a:lnSpc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251996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◼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defTabSz="914377">
              <a:lnSpc>
                <a:spcPts val="3400"/>
              </a:lnSpc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  <a:p>
            <a:pPr marL="251996" indent="-251996" defTabSz="914377">
              <a:lnSpc>
                <a:spcPts val="3400"/>
              </a:lnSpc>
              <a:buClr>
                <a:srgbClr val="13A87C"/>
              </a:buClr>
              <a:buSzPct val="100000"/>
              <a:buChar char="◼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0A543E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t>Abschlüsse an den weiterführenden Schulen</a:t>
            </a:r>
          </a:p>
        </p:txBody>
      </p:sp>
      <p:sp>
        <p:nvSpPr>
          <p:cNvPr id="550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20</a:t>
            </a:fld>
            <a:endParaRPr/>
          </a:p>
        </p:txBody>
      </p:sp>
      <p:pic>
        <p:nvPicPr>
          <p:cNvPr id="552" name="Grafik 5" descr="Grafik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7764" y="1773238"/>
            <a:ext cx="6901145" cy="3744417"/>
          </a:xfrm>
          <a:prstGeom prst="rect">
            <a:avLst/>
          </a:prstGeom>
          <a:ln w="12700">
            <a:miter lim="400000"/>
          </a:ln>
        </p:spPr>
      </p:pic>
      <p:pic>
        <p:nvPicPr>
          <p:cNvPr id="553" name="Grafik 8" descr="Grafik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5217" y="1700228"/>
            <a:ext cx="6901146" cy="374441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" grpId="1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Abschlüsse</a:t>
            </a:r>
            <a:r>
              <a:rPr dirty="0"/>
              <a:t> </a:t>
            </a:r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beruflichen</a:t>
            </a:r>
            <a:r>
              <a:rPr dirty="0"/>
              <a:t> </a:t>
            </a:r>
            <a:r>
              <a:rPr dirty="0" err="1"/>
              <a:t>Schulwesen</a:t>
            </a:r>
            <a:endParaRPr dirty="0"/>
          </a:p>
        </p:txBody>
      </p:sp>
      <p:sp>
        <p:nvSpPr>
          <p:cNvPr id="558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21</a:t>
            </a:fld>
            <a:endParaRPr/>
          </a:p>
        </p:txBody>
      </p:sp>
      <p:pic>
        <p:nvPicPr>
          <p:cNvPr id="560" name="Grafik 6" descr="Grafik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38758" y="1148765"/>
            <a:ext cx="6704482" cy="5184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t>Ansprechpartner und wichtige Termine</a:t>
            </a:r>
          </a:p>
        </p:txBody>
      </p:sp>
      <p:sp>
        <p:nvSpPr>
          <p:cNvPr id="569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22</a:t>
            </a:fld>
            <a:endParaRPr/>
          </a:p>
        </p:txBody>
      </p:sp>
      <p:sp>
        <p:nvSpPr>
          <p:cNvPr id="571" name="Textplatzhalter 3"/>
          <p:cNvSpPr txBox="1"/>
          <p:nvPr/>
        </p:nvSpPr>
        <p:spPr>
          <a:xfrm>
            <a:off x="395288" y="1052512"/>
            <a:ext cx="8458100" cy="5668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defTabSz="914377">
              <a:lnSpc>
                <a:spcPct val="150000"/>
              </a:lnSpc>
              <a:defRPr sz="2000" b="1">
                <a:solidFill>
                  <a:srgbClr val="E63423"/>
                </a:solidFill>
              </a:defRPr>
            </a:pPr>
            <a:r>
              <a:rPr dirty="0" err="1"/>
              <a:t>Informationsabende</a:t>
            </a:r>
            <a:r>
              <a:rPr dirty="0" smtClean="0"/>
              <a:t>:</a:t>
            </a:r>
            <a:endParaRPr sz="900" dirty="0" smtClean="0"/>
          </a:p>
          <a:p>
            <a:pPr marL="342900" indent="-342900" defTabSz="914377"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dirty="0" smtClean="0"/>
              <a:t>Michael-Ende-Schule </a:t>
            </a:r>
            <a:r>
              <a:rPr lang="de-DE" dirty="0" err="1" smtClean="0"/>
              <a:t>Raubling</a:t>
            </a:r>
            <a:r>
              <a:rPr lang="de-DE" dirty="0" smtClean="0"/>
              <a:t>:</a:t>
            </a:r>
            <a:r>
              <a:rPr lang="de-DE" dirty="0"/>
              <a:t>    </a:t>
            </a:r>
            <a:r>
              <a:rPr lang="de-DE" dirty="0" smtClean="0"/>
              <a:t>        21</a:t>
            </a:r>
            <a:r>
              <a:rPr lang="de-DE" dirty="0"/>
              <a:t>. </a:t>
            </a:r>
            <a:r>
              <a:rPr dirty="0" err="1"/>
              <a:t>Februar</a:t>
            </a:r>
            <a:r>
              <a:rPr dirty="0"/>
              <a:t> 202</a:t>
            </a:r>
            <a:r>
              <a:rPr lang="de-DE" dirty="0"/>
              <a:t>2, 18.30 </a:t>
            </a:r>
            <a:r>
              <a:rPr lang="de-DE" dirty="0" smtClean="0"/>
              <a:t>Uhr</a:t>
            </a:r>
          </a:p>
          <a:p>
            <a:pPr defTabSz="914377"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/>
              <a:t> </a:t>
            </a:r>
            <a:r>
              <a:rPr lang="de-DE" dirty="0" smtClean="0"/>
              <a:t>    (hier zum M-Zug)</a:t>
            </a:r>
          </a:p>
          <a:p>
            <a:pPr defTabSz="914377"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lang="de-DE" dirty="0" smtClean="0"/>
          </a:p>
          <a:p>
            <a:pPr marL="342900" indent="-342900" defTabSz="914377"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dirty="0" err="1" smtClean="0"/>
              <a:t>Hohenau-Schule</a:t>
            </a:r>
            <a:r>
              <a:rPr lang="de-DE" dirty="0" smtClean="0"/>
              <a:t> Neubeuern		 </a:t>
            </a:r>
            <a:r>
              <a:rPr lang="de-DE" i="1" dirty="0" smtClean="0"/>
              <a:t>wird noch bekannt gegeben</a:t>
            </a:r>
            <a:endParaRPr lang="de-DE" i="1" dirty="0"/>
          </a:p>
          <a:p>
            <a:pPr defTabSz="914377">
              <a:lnSpc>
                <a:spcPts val="3400"/>
              </a:lnSpc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lang="de-DE" dirty="0"/>
          </a:p>
          <a:p>
            <a:pPr marL="342900" indent="-342900" defTabSz="914377"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/>
              <a:t>Di</a:t>
            </a:r>
            <a:r>
              <a:rPr lang="de-DE" dirty="0"/>
              <a:t>e</a:t>
            </a:r>
            <a:r>
              <a:rPr dirty="0"/>
              <a:t>n</a:t>
            </a:r>
            <a:r>
              <a:rPr lang="de-DE" dirty="0"/>
              <a:t>t</a:t>
            </a:r>
            <a:r>
              <a:rPr dirty="0"/>
              <a:t>zenhofer Realschule</a:t>
            </a:r>
            <a:r>
              <a:rPr lang="de-DE" dirty="0"/>
              <a:t>,                     02</a:t>
            </a:r>
            <a:r>
              <a:rPr dirty="0"/>
              <a:t>. März 202</a:t>
            </a:r>
            <a:r>
              <a:rPr lang="de-DE" dirty="0"/>
              <a:t>2</a:t>
            </a:r>
            <a:r>
              <a:rPr dirty="0"/>
              <a:t> </a:t>
            </a:r>
            <a:r>
              <a:rPr lang="de-DE" dirty="0"/>
              <a:t>ab</a:t>
            </a:r>
            <a:r>
              <a:rPr dirty="0"/>
              <a:t> 1</a:t>
            </a:r>
            <a:r>
              <a:rPr lang="de-DE" dirty="0"/>
              <a:t>7</a:t>
            </a:r>
            <a:r>
              <a:rPr dirty="0"/>
              <a:t> Uhr</a:t>
            </a:r>
            <a:endParaRPr lang="de-DE" dirty="0"/>
          </a:p>
          <a:p>
            <a:pPr defTabSz="914377"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/>
              <a:t>     Brannenburg	                                           </a:t>
            </a:r>
          </a:p>
          <a:p>
            <a:pPr defTabSz="914377">
              <a:defRPr sz="2000">
                <a:solidFill>
                  <a:srgbClr val="000000"/>
                </a:solidFill>
              </a:defRPr>
            </a:pPr>
            <a:endParaRPr lang="de-DE" dirty="0"/>
          </a:p>
          <a:p>
            <a:pPr marL="342900" indent="-342900" defTabSz="914377">
              <a:lnSpc>
                <a:spcPts val="3400"/>
              </a:lnSpc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dirty="0"/>
              <a:t>Gymnasium Raubling:</a:t>
            </a:r>
            <a:r>
              <a:rPr lang="de-DE" dirty="0"/>
              <a:t>                           16</a:t>
            </a:r>
            <a:r>
              <a:rPr dirty="0"/>
              <a:t>. März 202</a:t>
            </a:r>
            <a:r>
              <a:rPr lang="de-DE" dirty="0"/>
              <a:t>2</a:t>
            </a:r>
            <a:r>
              <a:rPr dirty="0"/>
              <a:t> um 19:</a:t>
            </a:r>
            <a:r>
              <a:rPr lang="de-DE" dirty="0"/>
              <a:t>0</a:t>
            </a:r>
            <a:r>
              <a:rPr dirty="0"/>
              <a:t>0 Uhr</a:t>
            </a:r>
            <a:endParaRPr lang="de-DE" dirty="0"/>
          </a:p>
          <a:p>
            <a:pPr defTabSz="914377">
              <a:lnSpc>
                <a:spcPts val="3400"/>
              </a:lnSpc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/>
              <a:t>     (</a:t>
            </a:r>
            <a:r>
              <a:rPr lang="de-DE" sz="2000" dirty="0"/>
              <a:t> Anmeldung 09. – 13.05.2022,  Probeunterricht 17.– 19.05.2022 )</a:t>
            </a:r>
          </a:p>
          <a:p>
            <a:pPr defTabSz="914377">
              <a:lnSpc>
                <a:spcPts val="3400"/>
              </a:lnSpc>
              <a:defRPr sz="2000">
                <a:solidFill>
                  <a:srgbClr val="000000"/>
                </a:solidFill>
              </a:defRPr>
            </a:pPr>
            <a:endParaRPr lang="de-DE" sz="2000" dirty="0"/>
          </a:p>
          <a:p>
            <a:pPr marL="342900" indent="-342900" defTabSz="914377">
              <a:lnSpc>
                <a:spcPts val="3400"/>
              </a:lnSpc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sz="2000" dirty="0" err="1"/>
              <a:t>W</a:t>
            </a:r>
            <a:r>
              <a:rPr dirty="0" err="1"/>
              <a:t>irtschaftsschule</a:t>
            </a:r>
            <a:r>
              <a:rPr dirty="0"/>
              <a:t> </a:t>
            </a:r>
            <a:r>
              <a:rPr dirty="0" err="1"/>
              <a:t>Alpenland</a:t>
            </a:r>
            <a:r>
              <a:rPr dirty="0"/>
              <a:t>,</a:t>
            </a:r>
            <a:r>
              <a:rPr lang="de-DE" dirty="0"/>
              <a:t>                 </a:t>
            </a:r>
          </a:p>
          <a:p>
            <a:pPr defTabSz="914377">
              <a:lnSpc>
                <a:spcPts val="3400"/>
              </a:lnSpc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 smtClean="0"/>
              <a:t>     </a:t>
            </a:r>
            <a:r>
              <a:rPr dirty="0" smtClean="0"/>
              <a:t>Bad </a:t>
            </a:r>
            <a:r>
              <a:rPr dirty="0" err="1"/>
              <a:t>Aibling</a:t>
            </a:r>
            <a:r>
              <a:rPr dirty="0" smtClean="0"/>
              <a:t>:</a:t>
            </a:r>
            <a:r>
              <a:rPr lang="de-DE" dirty="0" smtClean="0"/>
              <a:t>                                            08. März 2022 ab 17 Uhr</a:t>
            </a:r>
            <a:endParaRPr dirty="0">
              <a:solidFill>
                <a:srgbClr val="731A12"/>
              </a:solidFill>
            </a:endParaRPr>
          </a:p>
          <a:p>
            <a:pPr marL="251460" indent="-251460" defTabSz="914377">
              <a:lnSpc>
                <a:spcPts val="3400"/>
              </a:lnSpc>
              <a:buClr>
                <a:srgbClr val="E63423"/>
              </a:buClr>
              <a:buSzPct val="100000"/>
              <a:buChar char="◼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731A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662553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Titel 1"/>
          <p:cNvSpPr txBox="1">
            <a:spLocks noGrp="1"/>
          </p:cNvSpPr>
          <p:nvPr>
            <p:ph type="title"/>
          </p:nvPr>
        </p:nvSpPr>
        <p:spPr>
          <a:xfrm>
            <a:off x="395287" y="122753"/>
            <a:ext cx="6859483" cy="648002"/>
          </a:xfrm>
          <a:prstGeom prst="rect">
            <a:avLst/>
          </a:prstGeom>
        </p:spPr>
        <p:txBody>
          <a:bodyPr/>
          <a:lstStyle/>
          <a:p>
            <a:r>
              <a:rPr dirty="0" err="1"/>
              <a:t>Ansprechpartner</a:t>
            </a:r>
            <a:r>
              <a:rPr lang="de-DE" dirty="0"/>
              <a:t>*in</a:t>
            </a:r>
            <a:endParaRPr dirty="0"/>
          </a:p>
        </p:txBody>
      </p:sp>
      <p:sp>
        <p:nvSpPr>
          <p:cNvPr id="576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23</a:t>
            </a:fld>
            <a:endParaRPr/>
          </a:p>
        </p:txBody>
      </p:sp>
      <p:sp>
        <p:nvSpPr>
          <p:cNvPr id="578" name="Textplatzhalter 3"/>
          <p:cNvSpPr txBox="1"/>
          <p:nvPr/>
        </p:nvSpPr>
        <p:spPr>
          <a:xfrm>
            <a:off x="395287" y="1150026"/>
            <a:ext cx="9038867" cy="5083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42900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sz="2400" b="1" dirty="0" err="1"/>
              <a:t>Qualifizierte</a:t>
            </a:r>
            <a:r>
              <a:rPr lang="de-DE" sz="2400" b="1" dirty="0"/>
              <a:t>*</a:t>
            </a:r>
            <a:r>
              <a:rPr sz="2400" b="1" dirty="0"/>
              <a:t>r B</a:t>
            </a:r>
            <a:r>
              <a:rPr lang="de-DE" sz="2400" b="1" dirty="0" err="1" smtClean="0"/>
              <a:t>eratungslehrerin</a:t>
            </a:r>
            <a:r>
              <a:rPr lang="de-DE" sz="2400" b="1" dirty="0" smtClean="0"/>
              <a:t> für die GS Rohrdorf, </a:t>
            </a:r>
            <a:r>
              <a:rPr lang="de-DE" sz="2400" b="1" dirty="0" err="1" smtClean="0"/>
              <a:t>Samerberg</a:t>
            </a:r>
            <a:r>
              <a:rPr lang="de-DE" sz="2400" b="1" dirty="0" smtClean="0"/>
              <a:t>, GS/MS </a:t>
            </a:r>
            <a:r>
              <a:rPr lang="de-DE" sz="2400" b="1" dirty="0" err="1" smtClean="0"/>
              <a:t>Neubeuern</a:t>
            </a:r>
            <a:r>
              <a:rPr lang="de-DE" sz="2400" b="1" dirty="0" smtClean="0"/>
              <a:t>:</a:t>
            </a:r>
            <a:endParaRPr lang="de-DE" sz="2400" b="1" dirty="0"/>
          </a:p>
          <a:p>
            <a:pPr marL="342900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lang="de-DE" sz="800" b="1" dirty="0"/>
          </a:p>
          <a:p>
            <a:pPr marL="719455" lvl="3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dirty="0"/>
              <a:t> </a:t>
            </a:r>
            <a:r>
              <a:rPr lang="de-DE" dirty="0" smtClean="0">
                <a:solidFill>
                  <a:srgbClr val="FF0000"/>
                </a:solidFill>
              </a:rPr>
              <a:t>Ricarda Kürbis: </a:t>
            </a:r>
            <a:r>
              <a:rPr lang="de-DE" dirty="0" smtClean="0">
                <a:solidFill>
                  <a:srgbClr val="FF0000"/>
                </a:solidFill>
                <a:hlinkClick r:id="rId3"/>
              </a:rPr>
              <a:t>beratungkuerbis@web.de</a:t>
            </a:r>
            <a:endParaRPr lang="de-DE" dirty="0">
              <a:solidFill>
                <a:srgbClr val="E63423"/>
              </a:solidFill>
            </a:endParaRPr>
          </a:p>
          <a:p>
            <a:pPr marL="376555" defTabSz="914377"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endParaRPr dirty="0">
              <a:solidFill>
                <a:srgbClr val="E63423"/>
              </a:solidFill>
            </a:endParaRPr>
          </a:p>
          <a:p>
            <a:pPr marL="342900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r>
              <a:rPr lang="de-DE" sz="2400" b="1" dirty="0" err="1"/>
              <a:t>Übertrittscoaches</a:t>
            </a:r>
            <a:r>
              <a:rPr lang="de-DE" sz="2400" b="1" dirty="0"/>
              <a:t> </a:t>
            </a:r>
            <a:r>
              <a:rPr lang="de-DE" sz="2400" b="1" dirty="0" smtClean="0"/>
              <a:t>oder </a:t>
            </a:r>
            <a:r>
              <a:rPr lang="de-DE" sz="2400" b="1" dirty="0"/>
              <a:t>Beratungslehrer*innen für die weiterführenden Schulen</a:t>
            </a:r>
          </a:p>
          <a:p>
            <a:pPr marL="342900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itchFamily="2" charset="2"/>
              <a:buChar char="§"/>
              <a:defRPr sz="2000">
                <a:solidFill>
                  <a:srgbClr val="000000"/>
                </a:solidFill>
              </a:defRPr>
            </a:pPr>
            <a:endParaRPr lang="de-DE" sz="800" b="1" dirty="0"/>
          </a:p>
          <a:p>
            <a:pPr marL="719455" lvl="2" indent="-342900" defTabSz="914377">
              <a:lnSpc>
                <a:spcPts val="2400"/>
              </a:lnSpc>
              <a:spcAft>
                <a:spcPts val="600"/>
              </a:spcAft>
              <a:buClr>
                <a:srgbClr val="E63423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b="1" dirty="0" smtClean="0"/>
              <a:t>M</a:t>
            </a:r>
            <a:r>
              <a:rPr lang="de-DE" b="1" dirty="0" smtClean="0"/>
              <a:t>-Zug</a:t>
            </a:r>
            <a:r>
              <a:rPr b="1" dirty="0" smtClean="0"/>
              <a:t>:</a:t>
            </a:r>
            <a:r>
              <a:rPr dirty="0" smtClean="0"/>
              <a:t> </a:t>
            </a:r>
            <a:r>
              <a:rPr dirty="0"/>
              <a:t>M</a:t>
            </a:r>
            <a:r>
              <a:rPr lang="de-DE" dirty="0"/>
              <a:t>ES-</a:t>
            </a:r>
            <a:r>
              <a:rPr dirty="0" err="1"/>
              <a:t>Raubling</a:t>
            </a:r>
            <a:r>
              <a:rPr dirty="0"/>
              <a:t>: </a:t>
            </a:r>
            <a:r>
              <a:rPr dirty="0">
                <a:solidFill>
                  <a:srgbClr val="0070C0"/>
                </a:solidFill>
                <a:uFill>
                  <a:solidFill>
                    <a:schemeClr val="accent2"/>
                  </a:solidFill>
                </a:uFill>
              </a:rPr>
              <a:t>andrea.baumueller@mes-raubling.de</a:t>
            </a:r>
            <a:endParaRPr dirty="0">
              <a:solidFill>
                <a:srgbClr val="0070C0"/>
              </a:solidFill>
              <a:uFill>
                <a:solidFill>
                  <a:srgbClr val="2F4697"/>
                </a:solidFill>
              </a:uFill>
              <a:hlinkClick r:id="rId4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marL="719455" lvl="2" indent="-342900" defTabSz="914377">
              <a:lnSpc>
                <a:spcPts val="3400"/>
              </a:lnSpc>
              <a:spcAft>
                <a:spcPts val="600"/>
              </a:spcAft>
              <a:buClr>
                <a:srgbClr val="E63423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b="1" dirty="0" err="1"/>
              <a:t>Realschule</a:t>
            </a:r>
            <a:r>
              <a:rPr b="1" dirty="0"/>
              <a:t>:</a:t>
            </a:r>
            <a:r>
              <a:rPr lang="de-DE" dirty="0"/>
              <a:t>   </a:t>
            </a:r>
            <a:r>
              <a:rPr lang="de-DE" dirty="0">
                <a:solidFill>
                  <a:srgbClr val="0070C0"/>
                </a:solidFill>
              </a:rPr>
              <a:t>fun@rsbrannenburg.de</a:t>
            </a:r>
          </a:p>
          <a:p>
            <a:pPr marL="719455" lvl="2" indent="-342900" defTabSz="914377">
              <a:spcAft>
                <a:spcPts val="600"/>
              </a:spcAft>
              <a:buClr>
                <a:srgbClr val="E63423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b="1" dirty="0"/>
              <a:t>Gymnasium: </a:t>
            </a:r>
            <a:r>
              <a:rPr dirty="0">
                <a:solidFill>
                  <a:srgbClr val="0070C0"/>
                </a:solidFill>
                <a:uFill>
                  <a:solidFill>
                    <a:schemeClr val="accent2"/>
                  </a:solidFill>
                </a:uFill>
              </a:rPr>
              <a:t>rita.brozys-huebener@gym-raubling.d</a:t>
            </a:r>
            <a:r>
              <a:rPr lang="de-DE" dirty="0">
                <a:solidFill>
                  <a:srgbClr val="0070C0"/>
                </a:solidFill>
                <a:uFill>
                  <a:solidFill>
                    <a:schemeClr val="accent2"/>
                  </a:solidFill>
                </a:uFill>
              </a:rPr>
              <a:t>e</a:t>
            </a:r>
            <a:endParaRPr lang="de-DE" dirty="0">
              <a:solidFill>
                <a:srgbClr val="0070C0"/>
              </a:solidFill>
              <a:uFill>
                <a:solidFill>
                  <a:srgbClr val="2F4697"/>
                </a:solidFill>
              </a:uFill>
            </a:endParaRPr>
          </a:p>
          <a:p>
            <a:pPr marL="376555" lvl="5" indent="0" defTabSz="914377">
              <a:spcAft>
                <a:spcPts val="600"/>
              </a:spcAft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/>
              <a:t>     </a:t>
            </a:r>
            <a:r>
              <a:rPr dirty="0" err="1"/>
              <a:t>Beratungslehrerin</a:t>
            </a:r>
            <a:r>
              <a:rPr lang="de-DE" dirty="0"/>
              <a:t>:</a:t>
            </a:r>
            <a:r>
              <a:rPr dirty="0"/>
              <a:t> </a:t>
            </a:r>
            <a:r>
              <a:rPr dirty="0">
                <a:solidFill>
                  <a:srgbClr val="0070C0"/>
                </a:solidFill>
                <a:uFill>
                  <a:solidFill>
                    <a:schemeClr val="accent2"/>
                  </a:solidFill>
                </a:uFill>
              </a:rPr>
              <a:t>anja.gehring@gym-raubling.de</a:t>
            </a:r>
            <a:endParaRPr dirty="0">
              <a:solidFill>
                <a:srgbClr val="0070C0"/>
              </a:solidFill>
              <a:uFill>
                <a:solidFill>
                  <a:srgbClr val="2F4697"/>
                </a:solidFill>
              </a:uFill>
              <a:hlinkClick r:id="rId4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marL="719455" lvl="2" indent="-342900" defTabSz="914377">
              <a:lnSpc>
                <a:spcPts val="2400"/>
              </a:lnSpc>
              <a:spcAft>
                <a:spcPts val="600"/>
              </a:spcAft>
              <a:buClr>
                <a:srgbClr val="E63423"/>
              </a:buClr>
              <a:buSzPct val="100000"/>
              <a:buFont typeface="Wingdings" panose="05000000000000000000" pitchFamily="2" charset="2"/>
              <a:buChar char="Ø"/>
              <a:defRPr sz="2000">
                <a:solidFill>
                  <a:srgbClr val="000000"/>
                </a:solidFill>
              </a:defRPr>
            </a:pPr>
            <a:r>
              <a:rPr b="1" dirty="0" err="1"/>
              <a:t>Wirtschaftsschule</a:t>
            </a:r>
            <a:r>
              <a:rPr b="1" dirty="0"/>
              <a:t> </a:t>
            </a:r>
            <a:r>
              <a:rPr b="1" dirty="0" err="1"/>
              <a:t>Alpenland</a:t>
            </a:r>
            <a:r>
              <a:rPr dirty="0">
                <a:solidFill>
                  <a:srgbClr val="E63423"/>
                </a:solidFill>
              </a:rPr>
              <a:t>:</a:t>
            </a:r>
            <a:r>
              <a:rPr lang="de-DE" dirty="0">
                <a:solidFill>
                  <a:srgbClr val="E63423"/>
                </a:solidFill>
              </a:rPr>
              <a:t>  </a:t>
            </a:r>
            <a:r>
              <a:rPr lang="de-DE" dirty="0">
                <a:solidFill>
                  <a:srgbClr val="0070C0"/>
                </a:solidFill>
              </a:rPr>
              <a:t>dietmar.gehart@wsalp.de</a:t>
            </a:r>
          </a:p>
          <a:p>
            <a:pPr marL="376555" lvl="2" indent="0" defTabSz="914377">
              <a:lnSpc>
                <a:spcPts val="2400"/>
              </a:lnSpc>
              <a:spcAft>
                <a:spcPts val="600"/>
              </a:spcAft>
              <a:buClr>
                <a:srgbClr val="E63423"/>
              </a:buClr>
              <a:buSzPct val="100000"/>
              <a:defRPr sz="2000">
                <a:solidFill>
                  <a:srgbClr val="000000"/>
                </a:solidFill>
              </a:defRPr>
            </a:pPr>
            <a:r>
              <a:rPr lang="de-DE" dirty="0">
                <a:solidFill>
                  <a:srgbClr val="E63423"/>
                </a:solidFill>
              </a:rPr>
              <a:t>                                                        </a:t>
            </a:r>
            <a:endParaRPr dirty="0">
              <a:solidFill>
                <a:srgbClr val="E634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5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Foliennummernplatzhalter 2"/>
          <p:cNvSpPr txBox="1">
            <a:spLocks noGrp="1"/>
          </p:cNvSpPr>
          <p:nvPr>
            <p:ph type="sldNum" sz="quarter" idx="2"/>
          </p:nvPr>
        </p:nvSpPr>
        <p:spPr>
          <a:xfrm>
            <a:off x="8598483" y="6618190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24</a:t>
            </a:fld>
            <a:endParaRPr/>
          </a:p>
        </p:txBody>
      </p:sp>
      <p:pic>
        <p:nvPicPr>
          <p:cNvPr id="583" name="Grafik 4" descr="Grafik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7950" y="0"/>
            <a:ext cx="9982836" cy="7041465"/>
          </a:xfrm>
          <a:prstGeom prst="rect">
            <a:avLst/>
          </a:prstGeom>
          <a:ln w="12700">
            <a:miter lim="400000"/>
          </a:ln>
        </p:spPr>
      </p:pic>
      <p:sp>
        <p:nvSpPr>
          <p:cNvPr id="584" name="Titel 1"/>
          <p:cNvSpPr txBox="1">
            <a:spLocks noGrp="1"/>
          </p:cNvSpPr>
          <p:nvPr>
            <p:ph type="title"/>
          </p:nvPr>
        </p:nvSpPr>
        <p:spPr>
          <a:xfrm>
            <a:off x="1629283" y="173092"/>
            <a:ext cx="6859483" cy="3162232"/>
          </a:xfrm>
          <a:prstGeom prst="rect">
            <a:avLst/>
          </a:prstGeom>
        </p:spPr>
        <p:txBody>
          <a:bodyPr/>
          <a:lstStyle/>
          <a:p>
            <a:pPr algn="ctr">
              <a:defRPr sz="3600">
                <a:solidFill>
                  <a:srgbClr val="FFFFFF"/>
                </a:solidFill>
              </a:defRPr>
            </a:pPr>
            <a:r>
              <a:rPr dirty="0" err="1"/>
              <a:t>Wir</a:t>
            </a:r>
            <a:r>
              <a:rPr dirty="0"/>
              <a:t> </a:t>
            </a:r>
            <a:r>
              <a:rPr dirty="0" err="1"/>
              <a:t>wünschen</a:t>
            </a:r>
            <a:r>
              <a:rPr dirty="0"/>
              <a:t> </a:t>
            </a:r>
            <a:r>
              <a:rPr dirty="0" err="1"/>
              <a:t>Ihnen</a:t>
            </a:r>
            <a:r>
              <a:rPr dirty="0"/>
              <a:t> </a:t>
            </a:r>
            <a:r>
              <a:rPr dirty="0" err="1"/>
              <a:t>allen</a:t>
            </a:r>
            <a:r>
              <a:rPr dirty="0"/>
              <a:t/>
            </a:r>
            <a:br>
              <a:rPr dirty="0"/>
            </a:br>
            <a:r>
              <a:rPr dirty="0" err="1"/>
              <a:t>eine</a:t>
            </a:r>
            <a:r>
              <a:rPr dirty="0"/>
              <a:t> </a:t>
            </a:r>
            <a:r>
              <a:rPr dirty="0" err="1"/>
              <a:t>gute</a:t>
            </a:r>
            <a:r>
              <a:rPr dirty="0"/>
              <a:t> </a:t>
            </a:r>
            <a:r>
              <a:rPr dirty="0" err="1"/>
              <a:t>Entscheidung</a:t>
            </a:r>
            <a:r>
              <a:rPr dirty="0"/>
              <a:t/>
            </a:r>
            <a:br>
              <a:rPr dirty="0"/>
            </a:br>
            <a:r>
              <a:rPr dirty="0" err="1"/>
              <a:t>für</a:t>
            </a:r>
            <a:r>
              <a:rPr dirty="0"/>
              <a:t> die </a:t>
            </a:r>
            <a:r>
              <a:rPr dirty="0" err="1"/>
              <a:t>weitere</a:t>
            </a:r>
            <a:r>
              <a:rPr dirty="0"/>
              <a:t> </a:t>
            </a:r>
            <a:r>
              <a:rPr dirty="0" err="1"/>
              <a:t>Schullaufbahn</a:t>
            </a:r>
            <a:r>
              <a:rPr dirty="0"/>
              <a:t/>
            </a:r>
            <a:br>
              <a:rPr dirty="0"/>
            </a:br>
            <a:r>
              <a:rPr dirty="0" err="1"/>
              <a:t>Ihres</a:t>
            </a:r>
            <a:r>
              <a:rPr dirty="0"/>
              <a:t> </a:t>
            </a:r>
            <a:r>
              <a:rPr dirty="0" err="1"/>
              <a:t>Kindes</a:t>
            </a:r>
            <a:r>
              <a:rPr sz="4000" dirty="0" smtClean="0"/>
              <a:t>!</a:t>
            </a:r>
            <a:r>
              <a:rPr lang="de-DE" sz="4000" dirty="0" smtClean="0"/>
              <a:t/>
            </a:r>
            <a:br>
              <a:rPr lang="de-DE" sz="4000" dirty="0" smtClean="0"/>
            </a:br>
            <a:endParaRPr sz="4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hulberatungsstelle blau">
  <a:themeElements>
    <a:clrScheme name="Schulberatungsstelle blau">
      <a:dk1>
        <a:srgbClr val="18234C"/>
      </a:dk1>
      <a:lt1>
        <a:srgbClr val="FFFFFF"/>
      </a:lt1>
      <a:dk2>
        <a:srgbClr val="A7A7A7"/>
      </a:dk2>
      <a:lt2>
        <a:srgbClr val="535353"/>
      </a:lt2>
      <a:accent1>
        <a:srgbClr val="18234C"/>
      </a:accent1>
      <a:accent2>
        <a:srgbClr val="2F4697"/>
      </a:accent2>
      <a:accent3>
        <a:srgbClr val="8290C1"/>
      </a:accent3>
      <a:accent4>
        <a:srgbClr val="D5DAEA"/>
      </a:accent4>
      <a:accent5>
        <a:srgbClr val="999999"/>
      </a:accent5>
      <a:accent6>
        <a:srgbClr val="D2D2D2"/>
      </a:accent6>
      <a:hlink>
        <a:srgbClr val="0000FF"/>
      </a:hlink>
      <a:folHlink>
        <a:srgbClr val="FF00FF"/>
      </a:folHlink>
    </a:clrScheme>
    <a:fontScheme name="Schulberatungsstelle blau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Schulberatungsstelle bl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5600" tIns="75600" rIns="75600" bIns="75600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chemeClr val="accent1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5600" tIns="75600" rIns="75600" bIns="7560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chemeClr val="accent1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chulberatungsstelle blau">
  <a:themeElements>
    <a:clrScheme name="Schulberatungsstelle blau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8234C"/>
      </a:accent1>
      <a:accent2>
        <a:srgbClr val="2F4697"/>
      </a:accent2>
      <a:accent3>
        <a:srgbClr val="8290C1"/>
      </a:accent3>
      <a:accent4>
        <a:srgbClr val="D5DAEA"/>
      </a:accent4>
      <a:accent5>
        <a:srgbClr val="999999"/>
      </a:accent5>
      <a:accent6>
        <a:srgbClr val="D2D2D2"/>
      </a:accent6>
      <a:hlink>
        <a:srgbClr val="0000FF"/>
      </a:hlink>
      <a:folHlink>
        <a:srgbClr val="FF00FF"/>
      </a:folHlink>
    </a:clrScheme>
    <a:fontScheme name="Schulberatungsstelle blau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Schulberatungsstelle bl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5600" tIns="75600" rIns="75600" bIns="75600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chemeClr val="accent1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5600" tIns="75600" rIns="75600" bIns="7560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chemeClr val="accent1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593</Words>
  <Application>Microsoft Office PowerPoint</Application>
  <PresentationFormat>Bildschirmpräsentation (4:3)</PresentationFormat>
  <Paragraphs>209</Paragraphs>
  <Slides>24</Slides>
  <Notes>20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</vt:lpstr>
      <vt:lpstr>Calibri</vt:lpstr>
      <vt:lpstr>Helvetica</vt:lpstr>
      <vt:lpstr>Times New Roman</vt:lpstr>
      <vt:lpstr>Wingdings</vt:lpstr>
      <vt:lpstr>Schulberatungsstelle blau</vt:lpstr>
      <vt:lpstr>PowerPoint-Präsentation</vt:lpstr>
      <vt:lpstr>Diese Informationen erhalten Sie</vt:lpstr>
      <vt:lpstr>       Wichtige Fragen bei der Entscheidungsfindung</vt:lpstr>
      <vt:lpstr>PowerPoint-Präsentation</vt:lpstr>
      <vt:lpstr>Übertrittsmöglichkeiten nach der Klasse 4</vt:lpstr>
      <vt:lpstr>Informationen zum Probeunterricht</vt:lpstr>
      <vt:lpstr>Weitere Übertrittsmöglichkeiten</vt:lpstr>
      <vt:lpstr>Ziele der Mittelschule</vt:lpstr>
      <vt:lpstr>Ziele der Realschule</vt:lpstr>
      <vt:lpstr>Ziele des Gymnasiums</vt:lpstr>
      <vt:lpstr>Ziele der Wirtschaftsschule</vt:lpstr>
      <vt:lpstr>Erwartungen an der Mittelschule</vt:lpstr>
      <vt:lpstr>Erwartungen an der Realschule</vt:lpstr>
      <vt:lpstr>Erwartungen am Gymnasium</vt:lpstr>
      <vt:lpstr>Erwartungen an der Wirtschaftsschule</vt:lpstr>
      <vt:lpstr>Zweige und Ausbildungsrichtungen an der Mittelschule</vt:lpstr>
      <vt:lpstr>Zweige und Ausbildungsrichtungen an der Realschule</vt:lpstr>
      <vt:lpstr>Zweige und Ausbildungsrichtungen am Gymnasium</vt:lpstr>
      <vt:lpstr>Keine Zweige und Ausbildungsrichtungen an der Wirtschaftsschule</vt:lpstr>
      <vt:lpstr>Abschlüsse an den weiterführenden Schulen</vt:lpstr>
      <vt:lpstr>Abschlüsse im beruflichen Schulwesen</vt:lpstr>
      <vt:lpstr>Ansprechpartner und wichtige Termine</vt:lpstr>
      <vt:lpstr>Ansprechpartner*in</vt:lpstr>
      <vt:lpstr>Wir wünschen Ihnen allen eine gute Entscheidung für die weitere Schullaufbahn Ihres Kindes!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Schulberatung</dc:creator>
  <cp:lastModifiedBy>Gertraud Thaller</cp:lastModifiedBy>
  <cp:revision>29</cp:revision>
  <dcterms:modified xsi:type="dcterms:W3CDTF">2022-02-25T09:32:25Z</dcterms:modified>
</cp:coreProperties>
</file>