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45" y="1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656DB-9253-4C98-9304-12E132DC239F}" type="datetimeFigureOut">
              <a:rPr lang="de-DE" smtClean="0"/>
              <a:t>02.05.2022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51C2F-717C-4E9D-9B58-67368A817D4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89226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4656DB-9253-4C98-9304-12E132DC239F}" type="datetimeFigureOut">
              <a:rPr lang="de-DE" smtClean="0"/>
              <a:t>02.05.2022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51C2F-717C-4E9D-9B58-67368A817D4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3811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2900" b="1"/>
              <a:t>Gemeinsam</a:t>
            </a:r>
            <a:r>
              <a:rPr lang="de-DE" sz="2300" b="1"/>
              <a:t> </a:t>
            </a:r>
            <a:br>
              <a:rPr lang="de-DE" sz="2300" b="1"/>
            </a:br>
            <a:r>
              <a:rPr lang="de-DE" sz="2300" b="1"/>
              <a:t>den </a:t>
            </a:r>
            <a:r>
              <a:rPr lang="de-DE" sz="2900" b="1"/>
              <a:t>Schulanfang</a:t>
            </a:r>
            <a:r>
              <a:rPr lang="de-DE" sz="2300" b="1"/>
              <a:t> </a:t>
            </a:r>
            <a:br>
              <a:rPr lang="de-DE" sz="2300" b="1"/>
            </a:br>
            <a:r>
              <a:rPr lang="de-DE" sz="2300" b="1"/>
              <a:t>gut meistern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4659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/>
              <a:t>Gemeinsame Aufgabe 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090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b="1"/>
              <a:t>Ablauf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3696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b="1"/>
              <a:t>Vielfalt</a:t>
            </a:r>
            <a:r>
              <a:rPr lang="de-DE"/>
              <a:t> an…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659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b="1"/>
              <a:t>Vom eigenen Startpunkt lernen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9859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2800" b="1"/>
              <a:t>Gelingender Start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7259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4000" b="1"/>
              <a:t>1. Bedingungsfaktoren von Schulfähigkeit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976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4000"/>
              <a:t>Bedingungsfaktor</a:t>
            </a:r>
            <a:br>
              <a:rPr lang="de-DE" sz="4000"/>
            </a:br>
            <a:r>
              <a:rPr lang="de-DE" sz="3200" b="1"/>
              <a:t>Körperlicher Entwicklungsstand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544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/>
              <a:t>Bedingungsfaktor</a:t>
            </a:r>
            <a:br>
              <a:rPr lang="de-DE" sz="3600"/>
            </a:br>
            <a:r>
              <a:rPr lang="de-DE" sz="3600" b="1"/>
              <a:t>Grobmotorik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167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/>
              <a:t>Bedingungsfaktor</a:t>
            </a:r>
            <a:br>
              <a:rPr lang="de-DE" sz="3600"/>
            </a:br>
            <a:r>
              <a:rPr lang="de-DE" sz="3600" b="1"/>
              <a:t>Grobmotorik</a:t>
            </a:r>
            <a:endParaRPr lang="de-DE" sz="3600"/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2575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/>
              <a:t>Bedingungsfaktor</a:t>
            </a:r>
            <a:br>
              <a:rPr lang="de-DE" sz="4000"/>
            </a:br>
            <a:r>
              <a:rPr lang="de-DE" sz="3600" b="1"/>
              <a:t>Feinmotorik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449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/>
              <a:t>Bedingungsfaktor</a:t>
            </a:r>
            <a:br>
              <a:rPr lang="de-DE" sz="3600"/>
            </a:br>
            <a:r>
              <a:rPr lang="de-DE" sz="3600" b="1"/>
              <a:t>Feinmotorik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193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/>
              <a:t>Bedingungsfaktor</a:t>
            </a:r>
            <a:br>
              <a:rPr lang="de-DE" sz="3600"/>
            </a:br>
            <a:r>
              <a:rPr lang="de-DE" sz="3600" b="1"/>
              <a:t>geistige/ kognitive Voraussetzungen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7397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/>
              <a:t>Bedingungsfaktor</a:t>
            </a:r>
            <a:br>
              <a:rPr lang="de-DE" sz="3600"/>
            </a:br>
            <a:r>
              <a:rPr lang="de-DE" sz="3600" b="1"/>
              <a:t>geistige/ kognitive Voraussetzungen</a:t>
            </a:r>
            <a:endParaRPr lang="de-DE" sz="3600"/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0150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/>
              <a:t>Bedingungsfaktor</a:t>
            </a:r>
            <a:br>
              <a:rPr lang="de-DE" sz="3600"/>
            </a:br>
            <a:r>
              <a:rPr lang="de-DE" sz="3600" b="1"/>
              <a:t>geistige/ kognitive Voraussetzungen</a:t>
            </a:r>
            <a:endParaRPr lang="de-DE" sz="3600"/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4069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/>
              <a:t>Bedingungsfaktor</a:t>
            </a:r>
            <a:br>
              <a:rPr lang="de-DE" sz="3600"/>
            </a:br>
            <a:r>
              <a:rPr lang="de-DE" sz="3600" b="1"/>
              <a:t>Sprachentwicklung</a:t>
            </a:r>
            <a:endParaRPr lang="de-DE" sz="3600"/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8170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/>
              <a:t>Bedingungsfaktor</a:t>
            </a:r>
            <a:br>
              <a:rPr lang="de-DE" sz="3600"/>
            </a:br>
            <a:r>
              <a:rPr lang="de-DE" sz="3600" b="1"/>
              <a:t>Sprachentwicklung</a:t>
            </a:r>
            <a:endParaRPr lang="de-DE" sz="3600"/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9929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/>
              <a:t>Bedingungsfaktor</a:t>
            </a:r>
            <a:br>
              <a:rPr lang="de-DE" sz="3600"/>
            </a:br>
            <a:r>
              <a:rPr lang="de-DE" sz="3600" b="1"/>
              <a:t>Motivation, Ausdauer, Konzentration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7431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/>
              <a:t>Bedingungsfaktor</a:t>
            </a:r>
            <a:br>
              <a:rPr lang="de-DE" sz="3600"/>
            </a:br>
            <a:r>
              <a:rPr lang="de-DE" sz="3600" b="1"/>
              <a:t>Motivation, Ausdauer, Konzentration</a:t>
            </a:r>
            <a:endParaRPr lang="de-DE" sz="3600"/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818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/>
              <a:t>Bedingungsfaktor</a:t>
            </a:r>
            <a:br>
              <a:rPr lang="de-DE" sz="3600"/>
            </a:br>
            <a:r>
              <a:rPr lang="de-DE" sz="3600" b="1"/>
              <a:t>emotionale Stabilität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6978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/>
              <a:t>Bedingungsfaktor</a:t>
            </a:r>
            <a:br>
              <a:rPr lang="de-DE" sz="3600"/>
            </a:br>
            <a:r>
              <a:rPr lang="de-DE" sz="3600" b="1"/>
              <a:t>emotionale Stabilität</a:t>
            </a:r>
            <a:endParaRPr lang="de-DE" sz="3600"/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7228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/>
              <a:t>Bedingungsfaktor</a:t>
            </a:r>
            <a:br>
              <a:rPr lang="de-DE" sz="3600"/>
            </a:br>
            <a:r>
              <a:rPr lang="de-DE" sz="3600" b="1"/>
              <a:t>soziale Kompetenzen</a:t>
            </a:r>
            <a:endParaRPr lang="de-DE" sz="3600"/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5635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/>
              <a:t>Bedingungsfaktor</a:t>
            </a:r>
            <a:br>
              <a:rPr lang="de-DE" sz="3600"/>
            </a:br>
            <a:r>
              <a:rPr lang="de-DE" sz="3600" b="1"/>
              <a:t>soziale Kompetenzen</a:t>
            </a:r>
            <a:endParaRPr lang="de-DE" sz="3600"/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4571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4000" b="1"/>
              <a:t>2. Lernen beginnt nicht erst in der Schule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876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b="1"/>
              <a:t>3. Startklar  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3247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b="1"/>
              <a:t>Organisatorisches</a:t>
            </a:r>
            <a:r>
              <a:rPr lang="de-DE"/>
              <a:t>  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1337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200" b="1"/>
              <a:t>Grundelemente der Kurseinheiten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8874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2141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/>
              <a:t>Einverständnis – gemeinsame Beratung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4270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b="1"/>
              <a:t>Anmeldung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95088CFE-90BF-91C7-FAC1-79C956906538}"/>
              </a:ext>
            </a:extLst>
          </p:cNvPr>
          <p:cNvSpPr/>
          <p:nvPr/>
        </p:nvSpPr>
        <p:spPr>
          <a:xfrm>
            <a:off x="4480560" y="4346917"/>
            <a:ext cx="2968283" cy="590843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099BB5CD-4BC5-FB5B-384B-FB360541DEB8}"/>
              </a:ext>
            </a:extLst>
          </p:cNvPr>
          <p:cNvSpPr/>
          <p:nvPr/>
        </p:nvSpPr>
        <p:spPr>
          <a:xfrm>
            <a:off x="8496886" y="1174652"/>
            <a:ext cx="2876843" cy="3763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Achtung! Unser Briefkasten befindet sich am HAUPTEINGANG. Zugang über Georg-</a:t>
            </a:r>
            <a:r>
              <a:rPr lang="de-DE" dirty="0" err="1"/>
              <a:t>Wiesböck</a:t>
            </a:r>
            <a:r>
              <a:rPr lang="de-DE" dirty="0"/>
              <a:t>-Platz. Bitte parken Sie während der Unterrichtszeiten NICHT auf dem Lehrerparkplatz.</a:t>
            </a:r>
          </a:p>
          <a:p>
            <a:pPr algn="ctr"/>
            <a:r>
              <a:rPr lang="de-DE" dirty="0"/>
              <a:t>Vielen Dank!</a:t>
            </a:r>
          </a:p>
        </p:txBody>
      </p:sp>
    </p:spTree>
    <p:extLst>
      <p:ext uri="{BB962C8B-B14F-4D97-AF65-F5344CB8AC3E}">
        <p14:creationId xmlns:p14="http://schemas.microsoft.com/office/powerpoint/2010/main" val="34087274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/>
              <a:t>4. </a:t>
            </a:r>
            <a:r>
              <a:rPr lang="de-DE" sz="3600" b="1"/>
              <a:t>Kann und soll ich mein Kind</a:t>
            </a:r>
            <a:br>
              <a:rPr lang="de-DE" sz="3600" b="1"/>
            </a:br>
            <a:r>
              <a:rPr lang="de-DE" sz="3600" b="1"/>
              <a:t>vor der Einschulung fördern?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8903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/>
              <a:t>Geschafft! 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4128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de-DE" sz="3600" b="1"/>
              <a:t>Quellennachweis</a:t>
            </a:r>
            <a:br>
              <a:rPr lang="de-DE" sz="3600"/>
            </a:br>
            <a:r>
              <a:rPr lang="de-DE" sz="3600"/>
              <a:t>Bilder Internet</a:t>
            </a:r>
          </a:p>
        </p:txBody>
      </p:sp>
      <p:pic>
        <p:nvPicPr>
          <p:cNvPr id="3" name="Grafik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2295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162</Words>
  <Application>Microsoft Office PowerPoint</Application>
  <PresentationFormat>Breitbild</PresentationFormat>
  <Paragraphs>34</Paragraphs>
  <Slides>33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</vt:lpstr>
      <vt:lpstr>Gemeinsam  den Schulanfang  gut meistern</vt:lpstr>
      <vt:lpstr>Gemeinsame Aufgabe </vt:lpstr>
      <vt:lpstr>Ablauf</vt:lpstr>
      <vt:lpstr>Vielfalt an…</vt:lpstr>
      <vt:lpstr>Vom eigenen Startpunkt lernen</vt:lpstr>
      <vt:lpstr>Gelingender Start</vt:lpstr>
      <vt:lpstr>1. Bedingungsfaktoren von Schulfähigkeit</vt:lpstr>
      <vt:lpstr>Bedingungsfaktor Körperlicher Entwicklungsstand</vt:lpstr>
      <vt:lpstr>Bedingungsfaktor Grobmotorik</vt:lpstr>
      <vt:lpstr>Bedingungsfaktor Grobmotorik</vt:lpstr>
      <vt:lpstr>Bedingungsfaktor Feinmotorik</vt:lpstr>
      <vt:lpstr>Bedingungsfaktor Feinmotorik</vt:lpstr>
      <vt:lpstr>Bedingungsfaktor geistige/ kognitive Voraussetzungen</vt:lpstr>
      <vt:lpstr>Bedingungsfaktor geistige/ kognitive Voraussetzungen</vt:lpstr>
      <vt:lpstr>Bedingungsfaktor geistige/ kognitive Voraussetzungen</vt:lpstr>
      <vt:lpstr>Bedingungsfaktor Sprachentwicklung</vt:lpstr>
      <vt:lpstr>Bedingungsfaktor Sprachentwicklung</vt:lpstr>
      <vt:lpstr>Bedingungsfaktor Motivation, Ausdauer, Konzentration</vt:lpstr>
      <vt:lpstr>Bedingungsfaktor Motivation, Ausdauer, Konzentration</vt:lpstr>
      <vt:lpstr>Bedingungsfaktor emotionale Stabilität</vt:lpstr>
      <vt:lpstr>Bedingungsfaktor emotionale Stabilität</vt:lpstr>
      <vt:lpstr>Bedingungsfaktor soziale Kompetenzen</vt:lpstr>
      <vt:lpstr>Bedingungsfaktor soziale Kompetenzen</vt:lpstr>
      <vt:lpstr>2. Lernen beginnt nicht erst in der Schule</vt:lpstr>
      <vt:lpstr>3. Startklar  </vt:lpstr>
      <vt:lpstr>Organisatorisches  </vt:lpstr>
      <vt:lpstr>Grundelemente der Kurseinheiten</vt:lpstr>
      <vt:lpstr>PowerPoint-Präsentation</vt:lpstr>
      <vt:lpstr>Einverständnis – gemeinsame Beratung</vt:lpstr>
      <vt:lpstr>Anmeldung</vt:lpstr>
      <vt:lpstr>4. Kann und soll ich mein Kind vor der Einschulung fördern?</vt:lpstr>
      <vt:lpstr>Geschafft! </vt:lpstr>
      <vt:lpstr>Quellennachweis Bilder Internet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Gemeinsam  den Schulanfang  gut meistern</dc:title>
  <dc:creator>Julia Lerner</dc:creator>
  <cp:lastModifiedBy>Julia Scharpf</cp:lastModifiedBy>
  <cp:revision>3</cp:revision>
  <dcterms:created xsi:type="dcterms:W3CDTF">2021-12-16T11:42:17Z</dcterms:created>
  <dcterms:modified xsi:type="dcterms:W3CDTF">2022-05-02T15:16:21Z</dcterms:modified>
</cp:coreProperties>
</file>